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8" r:id="rId17"/>
    <p:sldId id="271" r:id="rId18"/>
    <p:sldId id="281" r:id="rId19"/>
    <p:sldId id="279" r:id="rId20"/>
    <p:sldId id="280" r:id="rId21"/>
    <p:sldId id="272" r:id="rId22"/>
    <p:sldId id="282" r:id="rId23"/>
    <p:sldId id="274" r:id="rId24"/>
    <p:sldId id="273" r:id="rId25"/>
    <p:sldId id="277" r:id="rId26"/>
  </p:sldIdLst>
  <p:sldSz cx="18288000" cy="10287000"/>
  <p:notesSz cx="6858000" cy="9144000"/>
  <p:embeddedFontLst>
    <p:embeddedFont>
      <p:font typeface="Bogart" panose="020B0604020202020204" charset="0"/>
      <p:regular r:id="rId27"/>
    </p:embeddedFont>
    <p:embeddedFont>
      <p:font typeface="Bogart Black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" panose="02040503050406030204" pitchFamily="18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Century" panose="02040604050505020304" pitchFamily="18" charset="0"/>
      <p:regular r:id="rId38"/>
    </p:embeddedFont>
    <p:embeddedFont>
      <p:font typeface="Quicksand" panose="020B0604020202020204" charset="0"/>
      <p:regular r:id="rId39"/>
    </p:embeddedFont>
    <p:embeddedFont>
      <p:font typeface="Wedges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7.svg"/><Relationship Id="rId7" Type="http://schemas.openxmlformats.org/officeDocument/2006/relationships/image" Target="../media/image46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7.svg"/><Relationship Id="rId7" Type="http://schemas.openxmlformats.org/officeDocument/2006/relationships/image" Target="../media/image46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svg"/><Relationship Id="rId7" Type="http://schemas.openxmlformats.org/officeDocument/2006/relationships/image" Target="../media/image90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4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7" Type="http://schemas.openxmlformats.org/officeDocument/2006/relationships/image" Target="../media/image105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7.svg"/><Relationship Id="rId7" Type="http://schemas.openxmlformats.org/officeDocument/2006/relationships/image" Target="../media/image119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8.svg"/><Relationship Id="rId5" Type="http://schemas.openxmlformats.org/officeDocument/2006/relationships/image" Target="../media/image37.svg"/><Relationship Id="rId10" Type="http://schemas.openxmlformats.org/officeDocument/2006/relationships/image" Target="../media/image7.png"/><Relationship Id="rId4" Type="http://schemas.openxmlformats.org/officeDocument/2006/relationships/image" Target="../media/image36.png"/><Relationship Id="rId9" Type="http://schemas.openxmlformats.org/officeDocument/2006/relationships/image" Target="../media/image12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7" Type="http://schemas.openxmlformats.org/officeDocument/2006/relationships/image" Target="../media/image28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8.svg"/><Relationship Id="rId3" Type="http://schemas.openxmlformats.org/officeDocument/2006/relationships/image" Target="../media/image53.svg"/><Relationship Id="rId7" Type="http://schemas.openxmlformats.org/officeDocument/2006/relationships/image" Target="../media/image125.svg"/><Relationship Id="rId12" Type="http://schemas.openxmlformats.org/officeDocument/2006/relationships/image" Target="../media/image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35.svg"/><Relationship Id="rId5" Type="http://schemas.openxmlformats.org/officeDocument/2006/relationships/image" Target="../media/image37.svg"/><Relationship Id="rId10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svg"/><Relationship Id="rId7" Type="http://schemas.openxmlformats.org/officeDocument/2006/relationships/image" Target="../media/image8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4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svg"/><Relationship Id="rId3" Type="http://schemas.openxmlformats.org/officeDocument/2006/relationships/image" Target="../media/image37.svg"/><Relationship Id="rId7" Type="http://schemas.openxmlformats.org/officeDocument/2006/relationships/image" Target="../media/image46.svg"/><Relationship Id="rId12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8.svg"/><Relationship Id="rId5" Type="http://schemas.openxmlformats.org/officeDocument/2006/relationships/image" Target="../media/image39.svg"/><Relationship Id="rId10" Type="http://schemas.openxmlformats.org/officeDocument/2006/relationships/image" Target="../media/image7.png"/><Relationship Id="rId4" Type="http://schemas.openxmlformats.org/officeDocument/2006/relationships/image" Target="../media/image38.png"/><Relationship Id="rId9" Type="http://schemas.openxmlformats.org/officeDocument/2006/relationships/image" Target="../media/image48.svg"/><Relationship Id="rId1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6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7.svg"/><Relationship Id="rId7" Type="http://schemas.openxmlformats.org/officeDocument/2006/relationships/image" Target="../media/image46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507672" y="-1028700"/>
            <a:ext cx="4784227" cy="44613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3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078338" y="-425585"/>
            <a:ext cx="22444676" cy="1113817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011458" y="1629278"/>
            <a:ext cx="9898775" cy="9083308"/>
            <a:chOff x="0" y="0"/>
            <a:chExt cx="2607085" cy="23923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07085" cy="2392312"/>
            </a:xfrm>
            <a:custGeom>
              <a:avLst/>
              <a:gdLst/>
              <a:ahLst/>
              <a:cxnLst/>
              <a:rect l="l" t="t" r="r" b="b"/>
              <a:pathLst>
                <a:path w="2607085" h="2392312">
                  <a:moveTo>
                    <a:pt x="31284" y="0"/>
                  </a:moveTo>
                  <a:lnTo>
                    <a:pt x="2575800" y="0"/>
                  </a:lnTo>
                  <a:cubicBezTo>
                    <a:pt x="2584098" y="0"/>
                    <a:pt x="2592055" y="3296"/>
                    <a:pt x="2597922" y="9163"/>
                  </a:cubicBezTo>
                  <a:cubicBezTo>
                    <a:pt x="2603789" y="15030"/>
                    <a:pt x="2607085" y="22987"/>
                    <a:pt x="2607085" y="31284"/>
                  </a:cubicBezTo>
                  <a:lnTo>
                    <a:pt x="2607085" y="2361027"/>
                  </a:lnTo>
                  <a:cubicBezTo>
                    <a:pt x="2607085" y="2369324"/>
                    <a:pt x="2603789" y="2377282"/>
                    <a:pt x="2597922" y="2383149"/>
                  </a:cubicBezTo>
                  <a:cubicBezTo>
                    <a:pt x="2592055" y="2389016"/>
                    <a:pt x="2584098" y="2392312"/>
                    <a:pt x="2575800" y="2392312"/>
                  </a:cubicBezTo>
                  <a:lnTo>
                    <a:pt x="31284" y="2392312"/>
                  </a:lnTo>
                  <a:cubicBezTo>
                    <a:pt x="14006" y="2392312"/>
                    <a:pt x="0" y="2378305"/>
                    <a:pt x="0" y="2361027"/>
                  </a:cubicBezTo>
                  <a:lnTo>
                    <a:pt x="0" y="31284"/>
                  </a:lnTo>
                  <a:cubicBezTo>
                    <a:pt x="0" y="22987"/>
                    <a:pt x="3296" y="15030"/>
                    <a:pt x="9163" y="9163"/>
                  </a:cubicBezTo>
                  <a:cubicBezTo>
                    <a:pt x="15030" y="3296"/>
                    <a:pt x="22987" y="0"/>
                    <a:pt x="31284" y="0"/>
                  </a:cubicBezTo>
                  <a:close/>
                </a:path>
              </a:pathLst>
            </a:custGeom>
            <a:solidFill>
              <a:srgbClr val="E66947"/>
            </a:solidFill>
            <a:ln w="57150">
              <a:solidFill>
                <a:srgbClr val="383838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797048" y="1554220"/>
            <a:ext cx="9898775" cy="9158365"/>
            <a:chOff x="0" y="0"/>
            <a:chExt cx="2607085" cy="2412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07085" cy="2412080"/>
            </a:xfrm>
            <a:custGeom>
              <a:avLst/>
              <a:gdLst/>
              <a:ahLst/>
              <a:cxnLst/>
              <a:rect l="l" t="t" r="r" b="b"/>
              <a:pathLst>
                <a:path w="2607085" h="2412080">
                  <a:moveTo>
                    <a:pt x="31284" y="0"/>
                  </a:moveTo>
                  <a:lnTo>
                    <a:pt x="2575800" y="0"/>
                  </a:lnTo>
                  <a:cubicBezTo>
                    <a:pt x="2584098" y="0"/>
                    <a:pt x="2592055" y="3296"/>
                    <a:pt x="2597922" y="9163"/>
                  </a:cubicBezTo>
                  <a:cubicBezTo>
                    <a:pt x="2603789" y="15030"/>
                    <a:pt x="2607085" y="22987"/>
                    <a:pt x="2607085" y="31284"/>
                  </a:cubicBezTo>
                  <a:lnTo>
                    <a:pt x="2607085" y="2380795"/>
                  </a:lnTo>
                  <a:cubicBezTo>
                    <a:pt x="2607085" y="2398073"/>
                    <a:pt x="2593078" y="2412080"/>
                    <a:pt x="2575800" y="2412080"/>
                  </a:cubicBezTo>
                  <a:lnTo>
                    <a:pt x="31284" y="2412080"/>
                  </a:lnTo>
                  <a:cubicBezTo>
                    <a:pt x="22987" y="2412080"/>
                    <a:pt x="15030" y="2408784"/>
                    <a:pt x="9163" y="2402917"/>
                  </a:cubicBezTo>
                  <a:cubicBezTo>
                    <a:pt x="3296" y="2397050"/>
                    <a:pt x="0" y="2389093"/>
                    <a:pt x="0" y="2380795"/>
                  </a:cubicBezTo>
                  <a:lnTo>
                    <a:pt x="0" y="31284"/>
                  </a:lnTo>
                  <a:cubicBezTo>
                    <a:pt x="0" y="22987"/>
                    <a:pt x="3296" y="15030"/>
                    <a:pt x="9163" y="9163"/>
                  </a:cubicBezTo>
                  <a:cubicBezTo>
                    <a:pt x="15030" y="3296"/>
                    <a:pt x="22987" y="0"/>
                    <a:pt x="31284" y="0"/>
                  </a:cubicBezTo>
                  <a:close/>
                </a:path>
              </a:pathLst>
            </a:custGeom>
            <a:solidFill>
              <a:srgbClr val="B1E1D2"/>
            </a:solidFill>
            <a:ln w="57150">
              <a:solidFill>
                <a:srgbClr val="383838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834043" y="2651272"/>
            <a:ext cx="9075270" cy="792023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194941" y="1269631"/>
            <a:ext cx="1816518" cy="159626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2111596" y="6980688"/>
            <a:ext cx="5082217" cy="381628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1509509" y="-1248904"/>
            <a:ext cx="5659536" cy="411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flipV="1">
            <a:off x="13019435" y="6682170"/>
            <a:ext cx="5891811" cy="41148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0247293" y="922618"/>
            <a:ext cx="2998285" cy="1145146"/>
            <a:chOff x="0" y="0"/>
            <a:chExt cx="911283" cy="3480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1283" cy="348050"/>
            </a:xfrm>
            <a:custGeom>
              <a:avLst/>
              <a:gdLst/>
              <a:ahLst/>
              <a:cxnLst/>
              <a:rect l="l" t="t" r="r" b="b"/>
              <a:pathLst>
                <a:path w="911283" h="348050">
                  <a:moveTo>
                    <a:pt x="174025" y="0"/>
                  </a:moveTo>
                  <a:lnTo>
                    <a:pt x="737258" y="0"/>
                  </a:lnTo>
                  <a:cubicBezTo>
                    <a:pt x="833369" y="0"/>
                    <a:pt x="911283" y="77914"/>
                    <a:pt x="911283" y="174025"/>
                  </a:cubicBezTo>
                  <a:lnTo>
                    <a:pt x="911283" y="174025"/>
                  </a:lnTo>
                  <a:cubicBezTo>
                    <a:pt x="911283" y="220179"/>
                    <a:pt x="892948" y="264443"/>
                    <a:pt x="860312" y="297079"/>
                  </a:cubicBezTo>
                  <a:cubicBezTo>
                    <a:pt x="827676" y="329715"/>
                    <a:pt x="783412" y="348050"/>
                    <a:pt x="737258" y="348050"/>
                  </a:cubicBezTo>
                  <a:lnTo>
                    <a:pt x="174025" y="348050"/>
                  </a:lnTo>
                  <a:cubicBezTo>
                    <a:pt x="77914" y="348050"/>
                    <a:pt x="0" y="270136"/>
                    <a:pt x="0" y="174025"/>
                  </a:cubicBezTo>
                  <a:lnTo>
                    <a:pt x="0" y="174025"/>
                  </a:lnTo>
                  <a:cubicBezTo>
                    <a:pt x="0" y="77914"/>
                    <a:pt x="77914" y="0"/>
                    <a:pt x="174025" y="0"/>
                  </a:cubicBezTo>
                  <a:close/>
                </a:path>
              </a:pathLst>
            </a:custGeom>
            <a:solidFill>
              <a:srgbClr val="F4BA92"/>
            </a:solidFill>
            <a:ln w="57150">
              <a:solidFill>
                <a:srgbClr val="383838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0939498" y="1113729"/>
            <a:ext cx="1613875" cy="762923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049271" y="8103870"/>
            <a:ext cx="5394328" cy="11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383838"/>
                </a:solidFill>
                <a:latin typeface="Quicksand"/>
              </a:rPr>
              <a:t>An interesting variation of a classic problem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56403" y="3825319"/>
            <a:ext cx="9180064" cy="3507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77"/>
              </a:lnSpc>
            </a:pPr>
            <a:r>
              <a:rPr lang="en-US" sz="8343">
                <a:solidFill>
                  <a:srgbClr val="383838"/>
                </a:solidFill>
                <a:latin typeface="Bogart"/>
              </a:rPr>
              <a:t>Bin Packing with lower bound, </a:t>
            </a:r>
          </a:p>
          <a:p>
            <a:pPr algn="ctr">
              <a:lnSpc>
                <a:spcPts val="9177"/>
              </a:lnSpc>
            </a:pPr>
            <a:r>
              <a:rPr lang="en-US" sz="8343">
                <a:solidFill>
                  <a:srgbClr val="383838"/>
                </a:solidFill>
                <a:latin typeface="Bogart"/>
              </a:rPr>
              <a:t>upper bound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753813" y="4813722"/>
            <a:ext cx="9004294" cy="91738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-682011" y="7501501"/>
            <a:ext cx="9826011" cy="32607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533042">
            <a:off x="5211436" y="8216243"/>
            <a:ext cx="5695369" cy="514956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792311" y="774100"/>
            <a:ext cx="13141543" cy="8779662"/>
            <a:chOff x="0" y="0"/>
            <a:chExt cx="2654757" cy="12329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4757" cy="1232965"/>
            </a:xfrm>
            <a:custGeom>
              <a:avLst/>
              <a:gdLst/>
              <a:ahLst/>
              <a:cxnLst/>
              <a:rect l="l" t="t" r="r" b="b"/>
              <a:pathLst>
                <a:path w="2654757" h="1232965">
                  <a:moveTo>
                    <a:pt x="23565" y="0"/>
                  </a:moveTo>
                  <a:lnTo>
                    <a:pt x="2631193" y="0"/>
                  </a:lnTo>
                  <a:cubicBezTo>
                    <a:pt x="2644207" y="0"/>
                    <a:pt x="2654757" y="10550"/>
                    <a:pt x="2654757" y="23565"/>
                  </a:cubicBezTo>
                  <a:lnTo>
                    <a:pt x="2654757" y="1209400"/>
                  </a:lnTo>
                  <a:cubicBezTo>
                    <a:pt x="2654757" y="1215650"/>
                    <a:pt x="2652275" y="1221644"/>
                    <a:pt x="2647855" y="1226063"/>
                  </a:cubicBezTo>
                  <a:cubicBezTo>
                    <a:pt x="2643436" y="1230482"/>
                    <a:pt x="2637442" y="1232965"/>
                    <a:pt x="2631193" y="1232965"/>
                  </a:cubicBezTo>
                  <a:lnTo>
                    <a:pt x="23565" y="1232965"/>
                  </a:lnTo>
                  <a:cubicBezTo>
                    <a:pt x="17315" y="1232965"/>
                    <a:pt x="11321" y="1230482"/>
                    <a:pt x="6902" y="1226063"/>
                  </a:cubicBezTo>
                  <a:cubicBezTo>
                    <a:pt x="2483" y="1221644"/>
                    <a:pt x="0" y="1215650"/>
                    <a:pt x="0" y="1209400"/>
                  </a:cubicBezTo>
                  <a:lnTo>
                    <a:pt x="0" y="23565"/>
                  </a:lnTo>
                  <a:cubicBezTo>
                    <a:pt x="0" y="17315"/>
                    <a:pt x="2483" y="11321"/>
                    <a:pt x="6902" y="6902"/>
                  </a:cubicBezTo>
                  <a:cubicBezTo>
                    <a:pt x="11321" y="2483"/>
                    <a:pt x="17315" y="0"/>
                    <a:pt x="23565" y="0"/>
                  </a:cubicBezTo>
                  <a:close/>
                </a:path>
              </a:pathLst>
            </a:custGeom>
            <a:solidFill>
              <a:srgbClr val="F4BA92"/>
            </a:solidFill>
            <a:ln w="57150">
              <a:solidFill>
                <a:srgbClr val="383838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93619" y="647700"/>
            <a:ext cx="13100762" cy="8691876"/>
            <a:chOff x="0" y="0"/>
            <a:chExt cx="2646519" cy="12329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6519" cy="1232965"/>
            </a:xfrm>
            <a:custGeom>
              <a:avLst/>
              <a:gdLst/>
              <a:ahLst/>
              <a:cxnLst/>
              <a:rect l="l" t="t" r="r" b="b"/>
              <a:pathLst>
                <a:path w="2646519" h="1232965">
                  <a:moveTo>
                    <a:pt x="23638" y="0"/>
                  </a:moveTo>
                  <a:lnTo>
                    <a:pt x="2622881" y="0"/>
                  </a:lnTo>
                  <a:cubicBezTo>
                    <a:pt x="2635936" y="0"/>
                    <a:pt x="2646519" y="10583"/>
                    <a:pt x="2646519" y="23638"/>
                  </a:cubicBezTo>
                  <a:lnTo>
                    <a:pt x="2646519" y="1209327"/>
                  </a:lnTo>
                  <a:cubicBezTo>
                    <a:pt x="2646519" y="1215596"/>
                    <a:pt x="2644029" y="1221608"/>
                    <a:pt x="2639596" y="1226041"/>
                  </a:cubicBezTo>
                  <a:cubicBezTo>
                    <a:pt x="2635163" y="1230474"/>
                    <a:pt x="2629150" y="1232965"/>
                    <a:pt x="2622881" y="1232965"/>
                  </a:cubicBezTo>
                  <a:lnTo>
                    <a:pt x="23638" y="1232965"/>
                  </a:lnTo>
                  <a:cubicBezTo>
                    <a:pt x="10583" y="1232965"/>
                    <a:pt x="0" y="1222382"/>
                    <a:pt x="0" y="1209327"/>
                  </a:cubicBezTo>
                  <a:lnTo>
                    <a:pt x="0" y="23638"/>
                  </a:lnTo>
                  <a:cubicBezTo>
                    <a:pt x="0" y="10583"/>
                    <a:pt x="10583" y="0"/>
                    <a:pt x="23638" y="0"/>
                  </a:cubicBezTo>
                  <a:close/>
                </a:path>
              </a:pathLst>
            </a:custGeom>
            <a:solidFill>
              <a:srgbClr val="EFEFEF"/>
            </a:solidFill>
            <a:ln w="57150">
              <a:solidFill>
                <a:srgbClr val="383838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1"/>
              <p:cNvSpPr txBox="1"/>
              <p:nvPr/>
            </p:nvSpPr>
            <p:spPr>
              <a:xfrm>
                <a:off x="2926227" y="905630"/>
                <a:ext cx="12435545" cy="56698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3500" b="1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Randomly assign the lower and upper bound for capacities of cars:</a:t>
                </a:r>
                <a:endParaRPr lang="en-US" sz="35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Century" panose="02040604050505020304" pitchFamily="18" charset="0"/>
                  <a:buChar char="-"/>
                </a:pPr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mean value of weight of each item is 5.5, hence the total weight is </a:t>
                </a:r>
                <a14:m>
                  <m:oMath xmlns:m="http://schemas.openxmlformats.org/officeDocument/2006/math"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5.5×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=5.5×</m:t>
                    </m:r>
                    <m:sSup>
                      <m:sSupPr>
                        <m:ctrlP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spcAft>
                    <a:spcPts val="800"/>
                  </a:spcAft>
                  <a:buFont typeface="Century" panose="02040604050505020304" pitchFamily="18" charset="0"/>
                  <a:buChar char="-"/>
                </a:pPr>
                <a:r>
                  <a:rPr lang="en-US" sz="35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weight distributed on each car would be about </a:t>
                </a:r>
                <a14:m>
                  <m:oMath xmlns:m="http://schemas.openxmlformats.org/officeDocument/2006/math"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5.5×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sz="35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hence I choose the lower bound randomly between </a:t>
                </a:r>
                <a14:m>
                  <m:oMath xmlns:m="http://schemas.openxmlformats.org/officeDocument/2006/math"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sz="35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sz="35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and the upper bound between the lower bound and </a:t>
                </a:r>
                <a14:m>
                  <m:oMath xmlns:m="http://schemas.openxmlformats.org/officeDocument/2006/math"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sz="35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35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1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227" y="905630"/>
                <a:ext cx="12435545" cy="5669885"/>
              </a:xfrm>
              <a:prstGeom prst="rect">
                <a:avLst/>
              </a:prstGeom>
              <a:blipFill>
                <a:blip r:embed="rId8"/>
                <a:stretch>
                  <a:fillRect l="-2157" r="-2206" b="-3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DFB854E-106A-DDA9-A1C0-5362FD0DD1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3338" y="6878542"/>
            <a:ext cx="8411670" cy="20146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753813" y="4813722"/>
            <a:ext cx="9004294" cy="91738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-682011" y="7501501"/>
            <a:ext cx="9826011" cy="32607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533042">
            <a:off x="5211436" y="8216243"/>
            <a:ext cx="5695369" cy="514956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578633" y="1084377"/>
            <a:ext cx="13634226" cy="7916802"/>
            <a:chOff x="0" y="0"/>
            <a:chExt cx="2654757" cy="12329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4757" cy="1232965"/>
            </a:xfrm>
            <a:custGeom>
              <a:avLst/>
              <a:gdLst/>
              <a:ahLst/>
              <a:cxnLst/>
              <a:rect l="l" t="t" r="r" b="b"/>
              <a:pathLst>
                <a:path w="2654757" h="1232965">
                  <a:moveTo>
                    <a:pt x="23565" y="0"/>
                  </a:moveTo>
                  <a:lnTo>
                    <a:pt x="2631193" y="0"/>
                  </a:lnTo>
                  <a:cubicBezTo>
                    <a:pt x="2644207" y="0"/>
                    <a:pt x="2654757" y="10550"/>
                    <a:pt x="2654757" y="23565"/>
                  </a:cubicBezTo>
                  <a:lnTo>
                    <a:pt x="2654757" y="1209400"/>
                  </a:lnTo>
                  <a:cubicBezTo>
                    <a:pt x="2654757" y="1215650"/>
                    <a:pt x="2652275" y="1221644"/>
                    <a:pt x="2647855" y="1226063"/>
                  </a:cubicBezTo>
                  <a:cubicBezTo>
                    <a:pt x="2643436" y="1230482"/>
                    <a:pt x="2637442" y="1232965"/>
                    <a:pt x="2631193" y="1232965"/>
                  </a:cubicBezTo>
                  <a:lnTo>
                    <a:pt x="23565" y="1232965"/>
                  </a:lnTo>
                  <a:cubicBezTo>
                    <a:pt x="17315" y="1232965"/>
                    <a:pt x="11321" y="1230482"/>
                    <a:pt x="6902" y="1226063"/>
                  </a:cubicBezTo>
                  <a:cubicBezTo>
                    <a:pt x="2483" y="1221644"/>
                    <a:pt x="0" y="1215650"/>
                    <a:pt x="0" y="1209400"/>
                  </a:cubicBezTo>
                  <a:lnTo>
                    <a:pt x="0" y="23565"/>
                  </a:lnTo>
                  <a:cubicBezTo>
                    <a:pt x="0" y="17315"/>
                    <a:pt x="2483" y="11321"/>
                    <a:pt x="6902" y="6902"/>
                  </a:cubicBezTo>
                  <a:cubicBezTo>
                    <a:pt x="11321" y="2483"/>
                    <a:pt x="17315" y="0"/>
                    <a:pt x="23565" y="0"/>
                  </a:cubicBezTo>
                  <a:close/>
                </a:path>
              </a:pathLst>
            </a:custGeom>
            <a:solidFill>
              <a:srgbClr val="F4BA92"/>
            </a:solidFill>
            <a:ln w="57150">
              <a:solidFill>
                <a:srgbClr val="383838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79941" y="957975"/>
            <a:ext cx="13528118" cy="7766925"/>
            <a:chOff x="0" y="0"/>
            <a:chExt cx="2646519" cy="12329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6519" cy="1232965"/>
            </a:xfrm>
            <a:custGeom>
              <a:avLst/>
              <a:gdLst/>
              <a:ahLst/>
              <a:cxnLst/>
              <a:rect l="l" t="t" r="r" b="b"/>
              <a:pathLst>
                <a:path w="2646519" h="1232965">
                  <a:moveTo>
                    <a:pt x="23638" y="0"/>
                  </a:moveTo>
                  <a:lnTo>
                    <a:pt x="2622881" y="0"/>
                  </a:lnTo>
                  <a:cubicBezTo>
                    <a:pt x="2635936" y="0"/>
                    <a:pt x="2646519" y="10583"/>
                    <a:pt x="2646519" y="23638"/>
                  </a:cubicBezTo>
                  <a:lnTo>
                    <a:pt x="2646519" y="1209327"/>
                  </a:lnTo>
                  <a:cubicBezTo>
                    <a:pt x="2646519" y="1215596"/>
                    <a:pt x="2644029" y="1221608"/>
                    <a:pt x="2639596" y="1226041"/>
                  </a:cubicBezTo>
                  <a:cubicBezTo>
                    <a:pt x="2635163" y="1230474"/>
                    <a:pt x="2629150" y="1232965"/>
                    <a:pt x="2622881" y="1232965"/>
                  </a:cubicBezTo>
                  <a:lnTo>
                    <a:pt x="23638" y="1232965"/>
                  </a:lnTo>
                  <a:cubicBezTo>
                    <a:pt x="10583" y="1232965"/>
                    <a:pt x="0" y="1222382"/>
                    <a:pt x="0" y="1209327"/>
                  </a:cubicBezTo>
                  <a:lnTo>
                    <a:pt x="0" y="23638"/>
                  </a:lnTo>
                  <a:cubicBezTo>
                    <a:pt x="0" y="10583"/>
                    <a:pt x="10583" y="0"/>
                    <a:pt x="23638" y="0"/>
                  </a:cubicBezTo>
                  <a:close/>
                </a:path>
              </a:pathLst>
            </a:custGeom>
            <a:solidFill>
              <a:srgbClr val="EFEFEF"/>
            </a:solidFill>
            <a:ln w="57150">
              <a:solidFill>
                <a:srgbClr val="383838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1"/>
              <p:cNvSpPr txBox="1"/>
              <p:nvPr/>
            </p:nvSpPr>
            <p:spPr>
              <a:xfrm>
                <a:off x="2818458" y="1107236"/>
                <a:ext cx="12703027" cy="739664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3500" b="1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properties:</a:t>
                </a:r>
                <a:endParaRPr lang="en-US" sz="35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Century" panose="02040604050505020304" pitchFamily="18" charset="0"/>
                  <a:buChar char="-"/>
                </a:pPr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total value of lower bound of capacities is less than the total weight of items.</a:t>
                </a:r>
                <a:endParaRPr lang="en-US" sz="3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Century" panose="02040604050505020304" pitchFamily="18" charset="0"/>
                  <a:buChar char="-"/>
                </a:pPr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Theoretically, if we assign randomly each item to a car, the total number of such cases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p>
                        <m:sSup>
                          <m:sSupPr>
                            <m:ctrlP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35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which scales significantly with K .</a:t>
                </a:r>
                <a:endParaRPr lang="en-US" sz="3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5800"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sz="35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The use of Backtracking, Brute force, Dynamic programming, or Branch and bound for this problem is impractical due to complexity.</a:t>
                </a:r>
                <a:endParaRPr lang="en-US" sz="3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458" y="1107236"/>
                <a:ext cx="12703027" cy="7396640"/>
              </a:xfrm>
              <a:prstGeom prst="rect">
                <a:avLst/>
              </a:prstGeom>
              <a:blipFill>
                <a:blip r:embed="rId8"/>
                <a:stretch>
                  <a:fillRect l="-2111" r="-2159" b="-2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1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97393" y="-335791"/>
            <a:ext cx="22082785" cy="109585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577004" y="1835411"/>
            <a:ext cx="13438793" cy="69209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424604" y="1683011"/>
            <a:ext cx="13438793" cy="692097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-114628">
            <a:off x="3998727" y="3327790"/>
            <a:ext cx="10289216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383838"/>
                </a:solidFill>
                <a:latin typeface="Wedges"/>
              </a:rPr>
              <a:t>PROBLEM FORMULATION </a:t>
            </a:r>
          </a:p>
          <a:p>
            <a:pPr algn="ctr">
              <a:lnSpc>
                <a:spcPts val="10400"/>
              </a:lnSpc>
            </a:pPr>
            <a:r>
              <a:rPr lang="en-US" sz="5000" dirty="0">
                <a:solidFill>
                  <a:srgbClr val="383838"/>
                </a:solidFill>
                <a:latin typeface="Wedges"/>
              </a:rPr>
              <a:t>Building CP and MIP models 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813605" y="6951325"/>
            <a:ext cx="5286989" cy="607065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81247" y="1449812"/>
            <a:ext cx="3186482" cy="16131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583187" y="6572354"/>
            <a:ext cx="5550303" cy="416777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971800" y="6949389"/>
            <a:ext cx="1461319" cy="128413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186453" y="2027949"/>
            <a:ext cx="1653126" cy="14526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419100"/>
            <a:ext cx="14219750" cy="3009715"/>
            <a:chOff x="0" y="0"/>
            <a:chExt cx="2819238" cy="696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19238" cy="696892"/>
            </a:xfrm>
            <a:custGeom>
              <a:avLst/>
              <a:gdLst/>
              <a:ahLst/>
              <a:cxnLst/>
              <a:rect l="l" t="t" r="r" b="b"/>
              <a:pathLst>
                <a:path w="2819238" h="696892">
                  <a:moveTo>
                    <a:pt x="27980" y="0"/>
                  </a:moveTo>
                  <a:lnTo>
                    <a:pt x="2791258" y="0"/>
                  </a:lnTo>
                  <a:cubicBezTo>
                    <a:pt x="2806711" y="0"/>
                    <a:pt x="2819238" y="12527"/>
                    <a:pt x="2819238" y="27980"/>
                  </a:cubicBezTo>
                  <a:lnTo>
                    <a:pt x="2819238" y="668913"/>
                  </a:lnTo>
                  <a:cubicBezTo>
                    <a:pt x="2819238" y="676333"/>
                    <a:pt x="2816290" y="683450"/>
                    <a:pt x="2811043" y="688697"/>
                  </a:cubicBezTo>
                  <a:cubicBezTo>
                    <a:pt x="2805796" y="693945"/>
                    <a:pt x="2798679" y="696892"/>
                    <a:pt x="2791258" y="696892"/>
                  </a:cubicBezTo>
                  <a:lnTo>
                    <a:pt x="27980" y="696892"/>
                  </a:lnTo>
                  <a:cubicBezTo>
                    <a:pt x="12527" y="696892"/>
                    <a:pt x="0" y="684365"/>
                    <a:pt x="0" y="668913"/>
                  </a:cubicBezTo>
                  <a:lnTo>
                    <a:pt x="0" y="27980"/>
                  </a:lnTo>
                  <a:cubicBezTo>
                    <a:pt x="0" y="20559"/>
                    <a:pt x="2948" y="13442"/>
                    <a:pt x="8195" y="8195"/>
                  </a:cubicBezTo>
                  <a:cubicBezTo>
                    <a:pt x="13442" y="2948"/>
                    <a:pt x="20559" y="0"/>
                    <a:pt x="27980" y="0"/>
                  </a:cubicBezTo>
                  <a:close/>
                </a:path>
              </a:pathLst>
            </a:custGeom>
            <a:solidFill>
              <a:srgbClr val="B1E1D2"/>
            </a:solidFill>
            <a:ln w="57150">
              <a:solidFill>
                <a:srgbClr val="383838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-682011" y="7475502"/>
            <a:ext cx="9826011" cy="32607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 flipV="1">
            <a:off x="11334142" y="4528166"/>
            <a:ext cx="8075721" cy="788055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92014" y="3968328"/>
            <a:ext cx="14046935" cy="5838201"/>
            <a:chOff x="0" y="0"/>
            <a:chExt cx="2779100" cy="13706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79100" cy="1370602"/>
            </a:xfrm>
            <a:custGeom>
              <a:avLst/>
              <a:gdLst/>
              <a:ahLst/>
              <a:cxnLst/>
              <a:rect l="l" t="t" r="r" b="b"/>
              <a:pathLst>
                <a:path w="2779100" h="1370602">
                  <a:moveTo>
                    <a:pt x="28384" y="0"/>
                  </a:moveTo>
                  <a:lnTo>
                    <a:pt x="2750716" y="0"/>
                  </a:lnTo>
                  <a:cubicBezTo>
                    <a:pt x="2758244" y="0"/>
                    <a:pt x="2765463" y="2990"/>
                    <a:pt x="2770786" y="8313"/>
                  </a:cubicBezTo>
                  <a:cubicBezTo>
                    <a:pt x="2776109" y="13637"/>
                    <a:pt x="2779100" y="20856"/>
                    <a:pt x="2779100" y="28384"/>
                  </a:cubicBezTo>
                  <a:lnTo>
                    <a:pt x="2779100" y="1342218"/>
                  </a:lnTo>
                  <a:cubicBezTo>
                    <a:pt x="2779100" y="1349746"/>
                    <a:pt x="2776109" y="1356966"/>
                    <a:pt x="2770786" y="1362289"/>
                  </a:cubicBezTo>
                  <a:cubicBezTo>
                    <a:pt x="2765463" y="1367612"/>
                    <a:pt x="2758244" y="1370602"/>
                    <a:pt x="2750716" y="1370602"/>
                  </a:cubicBezTo>
                  <a:lnTo>
                    <a:pt x="28384" y="1370602"/>
                  </a:lnTo>
                  <a:cubicBezTo>
                    <a:pt x="20856" y="1370602"/>
                    <a:pt x="13637" y="1367612"/>
                    <a:pt x="8313" y="1362289"/>
                  </a:cubicBezTo>
                  <a:cubicBezTo>
                    <a:pt x="2990" y="1356966"/>
                    <a:pt x="0" y="1349746"/>
                    <a:pt x="0" y="1342218"/>
                  </a:cubicBezTo>
                  <a:lnTo>
                    <a:pt x="0" y="28384"/>
                  </a:lnTo>
                  <a:cubicBezTo>
                    <a:pt x="0" y="20856"/>
                    <a:pt x="2990" y="13637"/>
                    <a:pt x="8313" y="8313"/>
                  </a:cubicBezTo>
                  <a:cubicBezTo>
                    <a:pt x="13637" y="2990"/>
                    <a:pt x="20856" y="0"/>
                    <a:pt x="28384" y="0"/>
                  </a:cubicBezTo>
                  <a:close/>
                </a:path>
              </a:pathLst>
            </a:custGeom>
            <a:solidFill>
              <a:srgbClr val="B1E1D2"/>
            </a:solidFill>
            <a:ln w="57150">
              <a:solidFill>
                <a:srgbClr val="383838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4439" y="3810752"/>
            <a:ext cx="14046935" cy="5845802"/>
            <a:chOff x="0" y="0"/>
            <a:chExt cx="2752050" cy="13706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52050" cy="1370602"/>
            </a:xfrm>
            <a:custGeom>
              <a:avLst/>
              <a:gdLst/>
              <a:ahLst/>
              <a:cxnLst/>
              <a:rect l="l" t="t" r="r" b="b"/>
              <a:pathLst>
                <a:path w="2752050" h="1370602">
                  <a:moveTo>
                    <a:pt x="28663" y="0"/>
                  </a:moveTo>
                  <a:lnTo>
                    <a:pt x="2723387" y="0"/>
                  </a:lnTo>
                  <a:cubicBezTo>
                    <a:pt x="2730989" y="0"/>
                    <a:pt x="2738280" y="3020"/>
                    <a:pt x="2743655" y="8395"/>
                  </a:cubicBezTo>
                  <a:cubicBezTo>
                    <a:pt x="2749030" y="13771"/>
                    <a:pt x="2752050" y="21061"/>
                    <a:pt x="2752050" y="28663"/>
                  </a:cubicBezTo>
                  <a:lnTo>
                    <a:pt x="2752050" y="1341939"/>
                  </a:lnTo>
                  <a:cubicBezTo>
                    <a:pt x="2752050" y="1349541"/>
                    <a:pt x="2749030" y="1356832"/>
                    <a:pt x="2743655" y="1362207"/>
                  </a:cubicBezTo>
                  <a:cubicBezTo>
                    <a:pt x="2738280" y="1367582"/>
                    <a:pt x="2730989" y="1370602"/>
                    <a:pt x="2723387" y="1370602"/>
                  </a:cubicBezTo>
                  <a:lnTo>
                    <a:pt x="28663" y="1370602"/>
                  </a:lnTo>
                  <a:cubicBezTo>
                    <a:pt x="21061" y="1370602"/>
                    <a:pt x="13771" y="1367582"/>
                    <a:pt x="8395" y="1362207"/>
                  </a:cubicBezTo>
                  <a:cubicBezTo>
                    <a:pt x="3020" y="1356832"/>
                    <a:pt x="0" y="1349541"/>
                    <a:pt x="0" y="1341939"/>
                  </a:cubicBezTo>
                  <a:lnTo>
                    <a:pt x="0" y="28663"/>
                  </a:lnTo>
                  <a:cubicBezTo>
                    <a:pt x="0" y="21061"/>
                    <a:pt x="3020" y="13771"/>
                    <a:pt x="8395" y="8395"/>
                  </a:cubicBezTo>
                  <a:cubicBezTo>
                    <a:pt x="13771" y="3020"/>
                    <a:pt x="21061" y="0"/>
                    <a:pt x="28663" y="0"/>
                  </a:cubicBezTo>
                  <a:close/>
                </a:path>
              </a:pathLst>
            </a:custGeom>
            <a:solidFill>
              <a:srgbClr val="EFEFEF"/>
            </a:solidFill>
            <a:ln w="57150">
              <a:solidFill>
                <a:srgbClr val="383838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3"/>
              <p:cNvSpPr txBox="1"/>
              <p:nvPr/>
            </p:nvSpPr>
            <p:spPr>
              <a:xfrm>
                <a:off x="1510749" y="496438"/>
                <a:ext cx="13472059" cy="282429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spcAft>
                    <a:spcPts val="800"/>
                  </a:spcAft>
                </a:pPr>
                <a:r>
                  <a:rPr lang="en-US" sz="3500" b="1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Denotation:</a:t>
                </a:r>
                <a:endParaRPr lang="en-US" sz="35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buFont typeface="Century" panose="02040604050505020304" pitchFamily="18" charset="0"/>
                  <a:buChar char="-"/>
                </a:pPr>
                <a14:m>
                  <m:oMath xmlns:m="http://schemas.openxmlformats.org/officeDocument/2006/math"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a matrix of size </a:t>
                </a:r>
                <a14:m>
                  <m:oMath xmlns:m="http://schemas.openxmlformats.org/officeDocument/2006/math"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𝑋</m:t>
                    </m:r>
                    <m:d>
                      <m:dPr>
                        <m:ctrlPr>
                          <a:rPr lang="en-US" sz="35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35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5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5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item is placed on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5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  <m:sup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5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car, </a:t>
                </a:r>
                <a14:m>
                  <m:oMath xmlns:m="http://schemas.openxmlformats.org/officeDocument/2006/math"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35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otherwise (domain: </a:t>
                </a:r>
                <a14:m>
                  <m:oMath xmlns:m="http://schemas.openxmlformats.org/officeDocument/2006/math"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{0; 1}</m:t>
                    </m:r>
                  </m:oMath>
                </a14:m>
                <a:r>
                  <a:rPr lang="en-US" sz="35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  <a:endParaRPr lang="en-US" sz="3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buFont typeface="Century" panose="02040604050505020304" pitchFamily="18" charset="0"/>
                  <a:buChar char="-"/>
                </a:pPr>
                <a14:m>
                  <m:oMath xmlns:m="http://schemas.openxmlformats.org/officeDocument/2006/math"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the total value of items on the cars.</a:t>
                </a:r>
                <a:endParaRPr lang="en-US" sz="3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spcAft>
                    <a:spcPts val="800"/>
                  </a:spcAft>
                  <a:buFont typeface="Century" panose="02040604050505020304" pitchFamily="18" charset="0"/>
                  <a:buChar char="-"/>
                </a:pPr>
                <a14:m>
                  <m:oMath xmlns:m="http://schemas.openxmlformats.org/officeDocument/2006/math"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the total weight of items on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5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car.</a:t>
                </a:r>
                <a:endParaRPr lang="en-US" sz="3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749" y="496438"/>
                <a:ext cx="13472059" cy="2824299"/>
              </a:xfrm>
              <a:prstGeom prst="rect">
                <a:avLst/>
              </a:prstGeom>
              <a:blipFill>
                <a:blip r:embed="rId6"/>
                <a:stretch>
                  <a:fillRect l="-2036" t="-5388" r="-1991" b="-7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4"/>
              <p:cNvSpPr txBox="1"/>
              <p:nvPr/>
            </p:nvSpPr>
            <p:spPr>
              <a:xfrm>
                <a:off x="1532594" y="4015254"/>
                <a:ext cx="13450624" cy="55095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spcAft>
                    <a:spcPts val="800"/>
                  </a:spcAft>
                </a:pPr>
                <a:r>
                  <a:rPr lang="en-US" sz="3500" b="1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Constraints:</a:t>
                </a:r>
                <a:endParaRPr lang="en-US" sz="35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buFont typeface="Century" panose="02040604050505020304" pitchFamily="18" charset="0"/>
                  <a:buChar char="-"/>
                </a:pPr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(1):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sup>
                      <m:e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≤1 </m:t>
                        </m:r>
                      </m:e>
                    </m:nary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∀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∈[1, 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: each item can only be assigned to at most 1 car.</a:t>
                </a:r>
                <a:endParaRPr lang="en-US" sz="3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buFont typeface="Century" panose="02040604050505020304" pitchFamily="18" charset="0"/>
                  <a:buChar char="-"/>
                </a:pPr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(2):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𝑊</m:t>
                    </m:r>
                    <m:d>
                      <m:dPr>
                        <m:ctrlP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  </m:t>
                            </m:r>
                            <m: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∀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∈[1,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35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the </a:t>
                </a:r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total weight of items on each car is between the lower and upper bound of capacity.</a:t>
                </a:r>
                <a:endParaRPr lang="en-US" sz="3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buFont typeface="Century" panose="02040604050505020304" pitchFamily="18" charset="0"/>
                  <a:buChar char="-"/>
                </a:pPr>
                <a14:m>
                  <m:oMath xmlns:m="http://schemas.openxmlformats.org/officeDocument/2006/math"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35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  <m: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)×</m:t>
                            </m:r>
                            <m: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3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35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total value of items on cars</a:t>
                </a:r>
                <a:endParaRPr lang="en-US" sz="3500" dirty="0">
                  <a:latin typeface="Century" panose="020406040505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just"/>
                <a:endParaRPr lang="en-US" sz="3500" dirty="0">
                  <a:effectLst/>
                  <a:latin typeface="Century" panose="020406040505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just"/>
                <a:r>
                  <a:rPr lang="en-US" sz="3500" b="1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Objective:</a:t>
                </a:r>
                <a:endParaRPr lang="en-US" sz="35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algn="just">
                  <a:spcAft>
                    <a:spcPts val="800"/>
                  </a:spcAft>
                </a:pPr>
                <a:r>
                  <a:rPr lang="en-US" sz="35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Maximize </a:t>
                </a:r>
                <a14:m>
                  <m:oMath xmlns:m="http://schemas.openxmlformats.org/officeDocument/2006/math"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endParaRPr lang="en-US" sz="3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594" y="4015254"/>
                <a:ext cx="13450624" cy="5509585"/>
              </a:xfrm>
              <a:prstGeom prst="rect">
                <a:avLst/>
              </a:prstGeom>
              <a:blipFill>
                <a:blip r:embed="rId7"/>
                <a:stretch>
                  <a:fillRect l="-1994" t="-2879" r="-1994" b="-3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262383" y="8567181"/>
            <a:ext cx="1382238" cy="138223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149774" y="188304"/>
            <a:ext cx="1494847" cy="13135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1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97393" y="-335791"/>
            <a:ext cx="22082785" cy="109585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577004" y="1835411"/>
            <a:ext cx="13438793" cy="69209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424604" y="1683011"/>
            <a:ext cx="13438793" cy="692097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-114628">
            <a:off x="3998727" y="4613281"/>
            <a:ext cx="10289216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dirty="0">
                <a:solidFill>
                  <a:srgbClr val="383838"/>
                </a:solidFill>
                <a:latin typeface="Wedges"/>
              </a:rPr>
              <a:t>ALGORITHMS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683368" y="6222972"/>
            <a:ext cx="5286989" cy="607065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81247" y="1449812"/>
            <a:ext cx="3186482" cy="16131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583187" y="6572354"/>
            <a:ext cx="5550303" cy="416777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3008334" y="6017394"/>
            <a:ext cx="1653126" cy="145268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186453" y="2027949"/>
            <a:ext cx="1653126" cy="14526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1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97393" y="-335791"/>
            <a:ext cx="22082785" cy="109585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577004" y="1835411"/>
            <a:ext cx="13438793" cy="69209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424604" y="1683011"/>
            <a:ext cx="13438793" cy="69209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683368" y="6222972"/>
            <a:ext cx="5286989" cy="60706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81247" y="1449812"/>
            <a:ext cx="3186482" cy="16131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583187" y="6572354"/>
            <a:ext cx="5550303" cy="416777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3008334" y="6017394"/>
            <a:ext cx="1653126" cy="145268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186453" y="2027949"/>
            <a:ext cx="1653126" cy="145268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85440">
            <a:off x="4305641" y="3325165"/>
            <a:ext cx="10295460" cy="3934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just">
              <a:lnSpc>
                <a:spcPct val="150000"/>
              </a:lnSpc>
              <a:buFont typeface="Arial"/>
              <a:buChar char="•"/>
            </a:pPr>
            <a:r>
              <a:rPr lang="en-US" sz="3500" dirty="0">
                <a:solidFill>
                  <a:srgbClr val="383838"/>
                </a:solidFill>
                <a:latin typeface="Century" panose="02040604050505020304" pitchFamily="18" charset="0"/>
              </a:rPr>
              <a:t>Backtracking (with upper bound pruning) </a:t>
            </a:r>
          </a:p>
          <a:p>
            <a:pPr marL="1036320" lvl="1" indent="-518160" algn="just">
              <a:lnSpc>
                <a:spcPct val="150000"/>
              </a:lnSpc>
              <a:buFont typeface="Arial"/>
              <a:buChar char="•"/>
            </a:pPr>
            <a:r>
              <a:rPr lang="en-US" sz="3500" dirty="0">
                <a:solidFill>
                  <a:srgbClr val="383838"/>
                </a:solidFill>
                <a:latin typeface="Century" panose="02040604050505020304" pitchFamily="18" charset="0"/>
              </a:rPr>
              <a:t>Local search </a:t>
            </a:r>
          </a:p>
          <a:p>
            <a:pPr marL="1036320" lvl="1" indent="-518160" algn="just">
              <a:lnSpc>
                <a:spcPct val="150000"/>
              </a:lnSpc>
              <a:buFont typeface="Arial"/>
              <a:buChar char="•"/>
            </a:pPr>
            <a:r>
              <a:rPr lang="en-US" sz="3500" dirty="0">
                <a:solidFill>
                  <a:srgbClr val="383838"/>
                </a:solidFill>
                <a:latin typeface="Century" panose="02040604050505020304" pitchFamily="18" charset="0"/>
              </a:rPr>
              <a:t>Iterated local search </a:t>
            </a:r>
          </a:p>
          <a:p>
            <a:pPr marL="1036320" lvl="1" indent="-518160" algn="just">
              <a:lnSpc>
                <a:spcPct val="150000"/>
              </a:lnSpc>
              <a:buFont typeface="Arial"/>
              <a:buChar char="•"/>
            </a:pPr>
            <a:r>
              <a:rPr lang="en-US" sz="3500" dirty="0">
                <a:solidFill>
                  <a:srgbClr val="383838"/>
                </a:solidFill>
                <a:latin typeface="Century" panose="02040604050505020304" pitchFamily="18" charset="0"/>
              </a:rPr>
              <a:t>MIP solver </a:t>
            </a:r>
          </a:p>
          <a:p>
            <a:pPr marL="1036320" lvl="1" indent="-518160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>
                <a:solidFill>
                  <a:srgbClr val="383838"/>
                </a:solidFill>
                <a:latin typeface="Century" panose="02040604050505020304" pitchFamily="18" charset="0"/>
              </a:rPr>
              <a:t>CP solver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1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97393" y="-335791"/>
            <a:ext cx="22082785" cy="109585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577004" y="1835411"/>
            <a:ext cx="13438793" cy="69209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424604" y="1683011"/>
            <a:ext cx="13438793" cy="692097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-114628">
            <a:off x="3998727" y="3065924"/>
            <a:ext cx="10289216" cy="4383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8000" dirty="0">
                <a:effectLst/>
                <a:latin typeface="Bogart Bl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Analysis of algorithms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5000" dirty="0">
                <a:effectLst/>
                <a:latin typeface="Bogart Bl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Practically analyze their performance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683368" y="6222972"/>
            <a:ext cx="5286989" cy="607065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81247" y="1449812"/>
            <a:ext cx="3186482" cy="16131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583187" y="6572354"/>
            <a:ext cx="5550303" cy="416777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3008334" y="6017394"/>
            <a:ext cx="1653126" cy="145268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186453" y="2027949"/>
            <a:ext cx="1653126" cy="145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37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-1488686" y="6184807"/>
            <a:ext cx="6299218" cy="61469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29639" y="5811624"/>
            <a:ext cx="3581124" cy="181294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514600" y="2269902"/>
            <a:ext cx="13682234" cy="5747196"/>
            <a:chOff x="0" y="0"/>
            <a:chExt cx="1095325" cy="16929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95325" cy="1692971"/>
            </a:xfrm>
            <a:custGeom>
              <a:avLst/>
              <a:gdLst/>
              <a:ahLst/>
              <a:cxnLst/>
              <a:rect l="l" t="t" r="r" b="b"/>
              <a:pathLst>
                <a:path w="1095325" h="1692971">
                  <a:moveTo>
                    <a:pt x="74463" y="0"/>
                  </a:moveTo>
                  <a:lnTo>
                    <a:pt x="1020862" y="0"/>
                  </a:lnTo>
                  <a:cubicBezTo>
                    <a:pt x="1061986" y="0"/>
                    <a:pt x="1095325" y="33338"/>
                    <a:pt x="1095325" y="74463"/>
                  </a:cubicBezTo>
                  <a:lnTo>
                    <a:pt x="1095325" y="1618509"/>
                  </a:lnTo>
                  <a:cubicBezTo>
                    <a:pt x="1095325" y="1638257"/>
                    <a:pt x="1087479" y="1657197"/>
                    <a:pt x="1073515" y="1671162"/>
                  </a:cubicBezTo>
                  <a:cubicBezTo>
                    <a:pt x="1059550" y="1685126"/>
                    <a:pt x="1040611" y="1692971"/>
                    <a:pt x="1020862" y="1692971"/>
                  </a:cubicBezTo>
                  <a:lnTo>
                    <a:pt x="74463" y="1692971"/>
                  </a:lnTo>
                  <a:cubicBezTo>
                    <a:pt x="54714" y="1692971"/>
                    <a:pt x="35774" y="1685126"/>
                    <a:pt x="21810" y="1671162"/>
                  </a:cubicBezTo>
                  <a:cubicBezTo>
                    <a:pt x="7845" y="1657197"/>
                    <a:pt x="0" y="1638257"/>
                    <a:pt x="0" y="1618509"/>
                  </a:cubicBezTo>
                  <a:lnTo>
                    <a:pt x="0" y="74463"/>
                  </a:lnTo>
                  <a:cubicBezTo>
                    <a:pt x="0" y="54714"/>
                    <a:pt x="7845" y="35774"/>
                    <a:pt x="21810" y="21810"/>
                  </a:cubicBezTo>
                  <a:cubicBezTo>
                    <a:pt x="35774" y="7845"/>
                    <a:pt x="54714" y="0"/>
                    <a:pt x="74463" y="0"/>
                  </a:cubicBezTo>
                  <a:close/>
                </a:path>
              </a:pathLst>
            </a:custGeom>
            <a:solidFill>
              <a:srgbClr val="E66947"/>
            </a:solidFill>
            <a:ln w="57150">
              <a:solidFill>
                <a:srgbClr val="383838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344400" y="5126869"/>
            <a:ext cx="6552792" cy="6446309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362200" y="2117502"/>
            <a:ext cx="13682234" cy="5747196"/>
            <a:chOff x="0" y="0"/>
            <a:chExt cx="1095325" cy="16929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95325" cy="1692971"/>
            </a:xfrm>
            <a:custGeom>
              <a:avLst/>
              <a:gdLst/>
              <a:ahLst/>
              <a:cxnLst/>
              <a:rect l="l" t="t" r="r" b="b"/>
              <a:pathLst>
                <a:path w="1095325" h="1692971">
                  <a:moveTo>
                    <a:pt x="74463" y="0"/>
                  </a:moveTo>
                  <a:lnTo>
                    <a:pt x="1020862" y="0"/>
                  </a:lnTo>
                  <a:cubicBezTo>
                    <a:pt x="1061986" y="0"/>
                    <a:pt x="1095325" y="33338"/>
                    <a:pt x="1095325" y="74463"/>
                  </a:cubicBezTo>
                  <a:lnTo>
                    <a:pt x="1095325" y="1618509"/>
                  </a:lnTo>
                  <a:cubicBezTo>
                    <a:pt x="1095325" y="1638257"/>
                    <a:pt x="1087479" y="1657197"/>
                    <a:pt x="1073515" y="1671162"/>
                  </a:cubicBezTo>
                  <a:cubicBezTo>
                    <a:pt x="1059550" y="1685126"/>
                    <a:pt x="1040611" y="1692971"/>
                    <a:pt x="1020862" y="1692971"/>
                  </a:cubicBezTo>
                  <a:lnTo>
                    <a:pt x="74463" y="1692971"/>
                  </a:lnTo>
                  <a:cubicBezTo>
                    <a:pt x="54714" y="1692971"/>
                    <a:pt x="35774" y="1685126"/>
                    <a:pt x="21810" y="1671162"/>
                  </a:cubicBezTo>
                  <a:cubicBezTo>
                    <a:pt x="7845" y="1657197"/>
                    <a:pt x="0" y="1638257"/>
                    <a:pt x="0" y="1618509"/>
                  </a:cubicBezTo>
                  <a:lnTo>
                    <a:pt x="0" y="74463"/>
                  </a:lnTo>
                  <a:cubicBezTo>
                    <a:pt x="0" y="54714"/>
                    <a:pt x="7845" y="35774"/>
                    <a:pt x="21810" y="21810"/>
                  </a:cubicBezTo>
                  <a:cubicBezTo>
                    <a:pt x="35774" y="7845"/>
                    <a:pt x="54714" y="0"/>
                    <a:pt x="74463" y="0"/>
                  </a:cubicBezTo>
                  <a:close/>
                </a:path>
              </a:pathLst>
            </a:custGeom>
            <a:solidFill>
              <a:srgbClr val="EFEFEF"/>
            </a:solidFill>
            <a:ln w="57150">
              <a:solidFill>
                <a:srgbClr val="383838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406508" y="2454499"/>
            <a:ext cx="10031863" cy="922204"/>
            <a:chOff x="0" y="0"/>
            <a:chExt cx="803096" cy="27165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03096" cy="271657"/>
            </a:xfrm>
            <a:custGeom>
              <a:avLst/>
              <a:gdLst/>
              <a:ahLst/>
              <a:cxnLst/>
              <a:rect l="l" t="t" r="r" b="b"/>
              <a:pathLst>
                <a:path w="803096" h="271657">
                  <a:moveTo>
                    <a:pt x="135828" y="0"/>
                  </a:moveTo>
                  <a:lnTo>
                    <a:pt x="667268" y="0"/>
                  </a:lnTo>
                  <a:cubicBezTo>
                    <a:pt x="703291" y="0"/>
                    <a:pt x="737840" y="14310"/>
                    <a:pt x="763313" y="39783"/>
                  </a:cubicBezTo>
                  <a:cubicBezTo>
                    <a:pt x="788785" y="65256"/>
                    <a:pt x="803096" y="99805"/>
                    <a:pt x="803096" y="135828"/>
                  </a:cubicBezTo>
                  <a:lnTo>
                    <a:pt x="803096" y="135828"/>
                  </a:lnTo>
                  <a:cubicBezTo>
                    <a:pt x="803096" y="210844"/>
                    <a:pt x="742283" y="271657"/>
                    <a:pt x="667268" y="271657"/>
                  </a:cubicBezTo>
                  <a:lnTo>
                    <a:pt x="135828" y="271657"/>
                  </a:lnTo>
                  <a:cubicBezTo>
                    <a:pt x="99805" y="271657"/>
                    <a:pt x="65256" y="257346"/>
                    <a:pt x="39783" y="231874"/>
                  </a:cubicBezTo>
                  <a:cubicBezTo>
                    <a:pt x="14310" y="206401"/>
                    <a:pt x="0" y="171852"/>
                    <a:pt x="0" y="135828"/>
                  </a:cubicBezTo>
                  <a:lnTo>
                    <a:pt x="0" y="135828"/>
                  </a:lnTo>
                  <a:cubicBezTo>
                    <a:pt x="0" y="99805"/>
                    <a:pt x="14310" y="65256"/>
                    <a:pt x="39783" y="39783"/>
                  </a:cubicBezTo>
                  <a:cubicBezTo>
                    <a:pt x="65256" y="14310"/>
                    <a:pt x="99805" y="0"/>
                    <a:pt x="135828" y="0"/>
                  </a:cubicBezTo>
                  <a:close/>
                </a:path>
              </a:pathLst>
            </a:custGeom>
            <a:solidFill>
              <a:srgbClr val="E66947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400" dirty="0">
                  <a:solidFill>
                    <a:srgbClr val="EFEFEF"/>
                  </a:solidFill>
                  <a:latin typeface="Quicksand"/>
                </a:rPr>
                <a:t>Example 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42892B7-CCF5-3AA4-574F-14D774EFEA26}"/>
              </a:ext>
            </a:extLst>
          </p:cNvPr>
          <p:cNvSpPr txBox="1"/>
          <p:nvPr/>
        </p:nvSpPr>
        <p:spPr>
          <a:xfrm>
            <a:off x="4833194" y="2485684"/>
            <a:ext cx="9048298" cy="872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5000" b="1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Backtracking</a:t>
            </a:r>
            <a:endParaRPr lang="en-US" sz="5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A287E98-F572-DE3A-28C7-0FCE01C327AC}"/>
                  </a:ext>
                </a:extLst>
              </p:cNvPr>
              <p:cNvSpPr txBox="1"/>
              <p:nvPr/>
            </p:nvSpPr>
            <p:spPr>
              <a:xfrm>
                <a:off x="4355139" y="3908239"/>
                <a:ext cx="10134600" cy="3321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It can solve all tests without time limitation, theoretically.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For cases from </a:t>
                </a:r>
                <a14:m>
                  <m:oMath xmlns:m="http://schemas.openxmlformats.org/officeDocument/2006/math"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r>
                  <a:rPr lang="en-US" sz="35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above, the running time exceed the time limit of 1 hour.</a:t>
                </a:r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A287E98-F572-DE3A-28C7-0FCE01C32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39" y="3908239"/>
                <a:ext cx="10134600" cy="3321358"/>
              </a:xfrm>
              <a:prstGeom prst="rect">
                <a:avLst/>
              </a:prstGeom>
              <a:blipFill>
                <a:blip r:embed="rId8"/>
                <a:stretch>
                  <a:fillRect l="-1744" r="-1744" b="-5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258800" y="6134100"/>
            <a:ext cx="6552792" cy="6446309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805607" y="1028700"/>
            <a:ext cx="1306778" cy="1148331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-582424" y="-607587"/>
            <a:ext cx="2515896" cy="3047892"/>
          </a:xfrm>
          <a:prstGeom prst="rect">
            <a:avLst/>
          </a:prstGeom>
        </p:spPr>
      </p:pic>
      <p:pic>
        <p:nvPicPr>
          <p:cNvPr id="42" name="Picture 41" descr="Chart, bar chart&#10;&#10;Description automatically generated">
            <a:extLst>
              <a:ext uri="{FF2B5EF4-FFF2-40B4-BE49-F238E27FC236}">
                <a16:creationId xmlns:a16="http://schemas.microsoft.com/office/drawing/2014/main" id="{76A7FBD4-7B1E-4BD6-DF6E-C5AA0B6C11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62" y="2688431"/>
            <a:ext cx="8324657" cy="4910137"/>
          </a:xfrm>
          <a:prstGeom prst="rect">
            <a:avLst/>
          </a:prstGeom>
        </p:spPr>
      </p:pic>
      <p:pic>
        <p:nvPicPr>
          <p:cNvPr id="43" name="Picture 42" descr="Chart, bar chart&#10;&#10;Description automatically generated">
            <a:extLst>
              <a:ext uri="{FF2B5EF4-FFF2-40B4-BE49-F238E27FC236}">
                <a16:creationId xmlns:a16="http://schemas.microsoft.com/office/drawing/2014/main" id="{3A9B30ED-635B-4E89-C7CA-B0AD779FB4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8983" y="2688431"/>
            <a:ext cx="8292048" cy="491013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AD72874-64A2-38C7-9B6E-9D86364A15CD}"/>
              </a:ext>
            </a:extLst>
          </p:cNvPr>
          <p:cNvSpPr txBox="1"/>
          <p:nvPr/>
        </p:nvSpPr>
        <p:spPr>
          <a:xfrm>
            <a:off x="-351090" y="7846694"/>
            <a:ext cx="10195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 = 2</a:t>
            </a:r>
            <a:endParaRPr lang="en-US" sz="4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BB3C1C-1B25-2B10-D518-56D2E3CDF58F}"/>
              </a:ext>
            </a:extLst>
          </p:cNvPr>
          <p:cNvSpPr txBox="1"/>
          <p:nvPr/>
        </p:nvSpPr>
        <p:spPr>
          <a:xfrm>
            <a:off x="8427227" y="7846694"/>
            <a:ext cx="10195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 = 3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68955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-1488686" y="6184807"/>
            <a:ext cx="6299218" cy="61469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29639" y="5760294"/>
            <a:ext cx="3581124" cy="181294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001442" y="2215704"/>
            <a:ext cx="12496800" cy="5855592"/>
            <a:chOff x="0" y="0"/>
            <a:chExt cx="1095325" cy="16929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5325" cy="1692971"/>
            </a:xfrm>
            <a:custGeom>
              <a:avLst/>
              <a:gdLst/>
              <a:ahLst/>
              <a:cxnLst/>
              <a:rect l="l" t="t" r="r" b="b"/>
              <a:pathLst>
                <a:path w="1095325" h="1692971">
                  <a:moveTo>
                    <a:pt x="74463" y="0"/>
                  </a:moveTo>
                  <a:lnTo>
                    <a:pt x="1020862" y="0"/>
                  </a:lnTo>
                  <a:cubicBezTo>
                    <a:pt x="1061986" y="0"/>
                    <a:pt x="1095325" y="33338"/>
                    <a:pt x="1095325" y="74463"/>
                  </a:cubicBezTo>
                  <a:lnTo>
                    <a:pt x="1095325" y="1618509"/>
                  </a:lnTo>
                  <a:cubicBezTo>
                    <a:pt x="1095325" y="1638257"/>
                    <a:pt x="1087479" y="1657197"/>
                    <a:pt x="1073515" y="1671162"/>
                  </a:cubicBezTo>
                  <a:cubicBezTo>
                    <a:pt x="1059550" y="1685126"/>
                    <a:pt x="1040611" y="1692971"/>
                    <a:pt x="1020862" y="1692971"/>
                  </a:cubicBezTo>
                  <a:lnTo>
                    <a:pt x="74463" y="1692971"/>
                  </a:lnTo>
                  <a:cubicBezTo>
                    <a:pt x="54714" y="1692971"/>
                    <a:pt x="35774" y="1685126"/>
                    <a:pt x="21810" y="1671162"/>
                  </a:cubicBezTo>
                  <a:cubicBezTo>
                    <a:pt x="7845" y="1657197"/>
                    <a:pt x="0" y="1638257"/>
                    <a:pt x="0" y="1618509"/>
                  </a:cubicBezTo>
                  <a:lnTo>
                    <a:pt x="0" y="74463"/>
                  </a:lnTo>
                  <a:cubicBezTo>
                    <a:pt x="0" y="54714"/>
                    <a:pt x="7845" y="35774"/>
                    <a:pt x="21810" y="21810"/>
                  </a:cubicBezTo>
                  <a:cubicBezTo>
                    <a:pt x="35774" y="7845"/>
                    <a:pt x="54714" y="0"/>
                    <a:pt x="74463" y="0"/>
                  </a:cubicBezTo>
                  <a:close/>
                </a:path>
              </a:pathLst>
            </a:custGeom>
            <a:solidFill>
              <a:srgbClr val="63B5DF"/>
            </a:solidFill>
            <a:ln w="57150">
              <a:solidFill>
                <a:srgbClr val="383838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274853" y="5135880"/>
            <a:ext cx="6552792" cy="6446309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849042" y="2063304"/>
            <a:ext cx="12496800" cy="5855592"/>
            <a:chOff x="0" y="0"/>
            <a:chExt cx="1095325" cy="169297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95325" cy="1692971"/>
            </a:xfrm>
            <a:custGeom>
              <a:avLst/>
              <a:gdLst/>
              <a:ahLst/>
              <a:cxnLst/>
              <a:rect l="l" t="t" r="r" b="b"/>
              <a:pathLst>
                <a:path w="1095325" h="1692971">
                  <a:moveTo>
                    <a:pt x="74463" y="0"/>
                  </a:moveTo>
                  <a:lnTo>
                    <a:pt x="1020862" y="0"/>
                  </a:lnTo>
                  <a:cubicBezTo>
                    <a:pt x="1061986" y="0"/>
                    <a:pt x="1095325" y="33338"/>
                    <a:pt x="1095325" y="74463"/>
                  </a:cubicBezTo>
                  <a:lnTo>
                    <a:pt x="1095325" y="1618509"/>
                  </a:lnTo>
                  <a:cubicBezTo>
                    <a:pt x="1095325" y="1638257"/>
                    <a:pt x="1087479" y="1657197"/>
                    <a:pt x="1073515" y="1671162"/>
                  </a:cubicBezTo>
                  <a:cubicBezTo>
                    <a:pt x="1059550" y="1685126"/>
                    <a:pt x="1040611" y="1692971"/>
                    <a:pt x="1020862" y="1692971"/>
                  </a:cubicBezTo>
                  <a:lnTo>
                    <a:pt x="74463" y="1692971"/>
                  </a:lnTo>
                  <a:cubicBezTo>
                    <a:pt x="54714" y="1692971"/>
                    <a:pt x="35774" y="1685126"/>
                    <a:pt x="21810" y="1671162"/>
                  </a:cubicBezTo>
                  <a:cubicBezTo>
                    <a:pt x="7845" y="1657197"/>
                    <a:pt x="0" y="1638257"/>
                    <a:pt x="0" y="1618509"/>
                  </a:cubicBezTo>
                  <a:lnTo>
                    <a:pt x="0" y="74463"/>
                  </a:lnTo>
                  <a:cubicBezTo>
                    <a:pt x="0" y="54714"/>
                    <a:pt x="7845" y="35774"/>
                    <a:pt x="21810" y="21810"/>
                  </a:cubicBezTo>
                  <a:cubicBezTo>
                    <a:pt x="35774" y="7845"/>
                    <a:pt x="54714" y="0"/>
                    <a:pt x="74463" y="0"/>
                  </a:cubicBezTo>
                  <a:close/>
                </a:path>
              </a:pathLst>
            </a:custGeom>
            <a:solidFill>
              <a:srgbClr val="EFEFEF"/>
            </a:solidFill>
            <a:ln w="57150">
              <a:solidFill>
                <a:srgbClr val="383838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562651" y="2453375"/>
            <a:ext cx="9162698" cy="939597"/>
            <a:chOff x="0" y="0"/>
            <a:chExt cx="803096" cy="27165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03096" cy="271657"/>
            </a:xfrm>
            <a:custGeom>
              <a:avLst/>
              <a:gdLst/>
              <a:ahLst/>
              <a:cxnLst/>
              <a:rect l="l" t="t" r="r" b="b"/>
              <a:pathLst>
                <a:path w="803096" h="271657">
                  <a:moveTo>
                    <a:pt x="135828" y="0"/>
                  </a:moveTo>
                  <a:lnTo>
                    <a:pt x="667268" y="0"/>
                  </a:lnTo>
                  <a:cubicBezTo>
                    <a:pt x="703291" y="0"/>
                    <a:pt x="737840" y="14310"/>
                    <a:pt x="763313" y="39783"/>
                  </a:cubicBezTo>
                  <a:cubicBezTo>
                    <a:pt x="788785" y="65256"/>
                    <a:pt x="803096" y="99805"/>
                    <a:pt x="803096" y="135828"/>
                  </a:cubicBezTo>
                  <a:lnTo>
                    <a:pt x="803096" y="135828"/>
                  </a:lnTo>
                  <a:cubicBezTo>
                    <a:pt x="803096" y="210844"/>
                    <a:pt x="742283" y="271657"/>
                    <a:pt x="667268" y="271657"/>
                  </a:cubicBezTo>
                  <a:lnTo>
                    <a:pt x="135828" y="271657"/>
                  </a:lnTo>
                  <a:cubicBezTo>
                    <a:pt x="99805" y="271657"/>
                    <a:pt x="65256" y="257346"/>
                    <a:pt x="39783" y="231874"/>
                  </a:cubicBezTo>
                  <a:cubicBezTo>
                    <a:pt x="14310" y="206401"/>
                    <a:pt x="0" y="171852"/>
                    <a:pt x="0" y="135828"/>
                  </a:cubicBezTo>
                  <a:lnTo>
                    <a:pt x="0" y="135828"/>
                  </a:lnTo>
                  <a:cubicBezTo>
                    <a:pt x="0" y="99805"/>
                    <a:pt x="14310" y="65256"/>
                    <a:pt x="39783" y="39783"/>
                  </a:cubicBezTo>
                  <a:cubicBezTo>
                    <a:pt x="65256" y="14310"/>
                    <a:pt x="99805" y="0"/>
                    <a:pt x="135828" y="0"/>
                  </a:cubicBezTo>
                  <a:close/>
                </a:path>
              </a:pathLst>
            </a:custGeom>
            <a:solidFill>
              <a:srgbClr val="63B5D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400">
                  <a:solidFill>
                    <a:srgbClr val="EFEFEF"/>
                  </a:solidFill>
                  <a:latin typeface="Quicksand"/>
                </a:rPr>
                <a:t>Example 2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A111625-CBD2-6EC4-8D88-0D6A9583A00A}"/>
              </a:ext>
            </a:extLst>
          </p:cNvPr>
          <p:cNvSpPr txBox="1"/>
          <p:nvPr/>
        </p:nvSpPr>
        <p:spPr>
          <a:xfrm>
            <a:off x="4076700" y="2472238"/>
            <a:ext cx="10134600" cy="872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5000" b="1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Local search</a:t>
            </a:r>
            <a:endParaRPr lang="en-US" sz="5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CA573A-32C4-6946-5EB0-AA6F55A94603}"/>
                  </a:ext>
                </a:extLst>
              </p:cNvPr>
              <p:cNvSpPr txBox="1"/>
              <p:nvPr/>
            </p:nvSpPr>
            <p:spPr>
              <a:xfrm>
                <a:off x="3306434" y="3762682"/>
                <a:ext cx="11675131" cy="3734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800"/>
                  </a:spcAft>
                </a:pPr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Run this algorithm 10 times for the first 20 test cases.</a:t>
                </a:r>
              </a:p>
              <a:p>
                <a:pPr marL="457200" indent="-457200" algn="just">
                  <a:spcAft>
                    <a:spcPts val="800"/>
                  </a:spcAft>
                  <a:buFontTx/>
                  <a:buChar char="-"/>
                </a:pPr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Come up with a </a:t>
                </a:r>
                <a:r>
                  <a:rPr lang="en-US" sz="3500" dirty="0" err="1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legitmate</a:t>
                </a:r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solution for 27/200 cases,</a:t>
                </a:r>
              </a:p>
              <a:p>
                <a:pPr algn="just">
                  <a:spcAft>
                    <a:spcPts val="800"/>
                  </a:spcAft>
                </a:pPr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12/27 of those are optimal solutions. </a:t>
                </a:r>
              </a:p>
              <a:p>
                <a:pPr algn="just"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=&gt;</m:t>
                    </m:r>
                  </m:oMath>
                </a14:m>
                <a:r>
                  <a:rPr lang="en-US" sz="35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Success rate are 6%</a:t>
                </a:r>
                <a:endParaRPr lang="en-US" sz="3500" dirty="0">
                  <a:effectLst/>
                  <a:latin typeface="Century" panose="020406040505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800"/>
                  </a:spcAft>
                </a:pPr>
                <a:r>
                  <a:rPr lang="en-US" sz="35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There is not enough information to conclude about the running time.</a:t>
                </a:r>
                <a:endParaRPr lang="en-US" sz="3500" dirty="0">
                  <a:effectLst/>
                  <a:latin typeface="Century" panose="020406040505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CA573A-32C4-6946-5EB0-AA6F55A94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434" y="3762682"/>
                <a:ext cx="11675131" cy="3734356"/>
              </a:xfrm>
              <a:prstGeom prst="rect">
                <a:avLst/>
              </a:prstGeom>
              <a:blipFill>
                <a:blip r:embed="rId8"/>
                <a:stretch>
                  <a:fillRect l="-1514" t="-2447" r="-1514" b="-5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843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78338" y="-425585"/>
            <a:ext cx="22444676" cy="111381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-315698" y="-84149"/>
            <a:ext cx="5155197" cy="36003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486570" flipH="1">
            <a:off x="13803557" y="6716645"/>
            <a:ext cx="5560046" cy="492420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151664" y="-1712231"/>
            <a:ext cx="5240901" cy="548186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638606" y="8229600"/>
            <a:ext cx="4282533" cy="4114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21238" y="3126542"/>
            <a:ext cx="16038062" cy="4186316"/>
            <a:chOff x="0" y="0"/>
            <a:chExt cx="4224016" cy="11025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24016" cy="1102569"/>
            </a:xfrm>
            <a:custGeom>
              <a:avLst/>
              <a:gdLst/>
              <a:ahLst/>
              <a:cxnLst/>
              <a:rect l="l" t="t" r="r" b="b"/>
              <a:pathLst>
                <a:path w="4224016" h="1102569">
                  <a:moveTo>
                    <a:pt x="19309" y="0"/>
                  </a:moveTo>
                  <a:lnTo>
                    <a:pt x="4204707" y="0"/>
                  </a:lnTo>
                  <a:cubicBezTo>
                    <a:pt x="4209828" y="0"/>
                    <a:pt x="4214740" y="2034"/>
                    <a:pt x="4218361" y="5655"/>
                  </a:cubicBezTo>
                  <a:cubicBezTo>
                    <a:pt x="4221982" y="9277"/>
                    <a:pt x="4224016" y="14188"/>
                    <a:pt x="4224016" y="19309"/>
                  </a:cubicBezTo>
                  <a:lnTo>
                    <a:pt x="4224016" y="1083260"/>
                  </a:lnTo>
                  <a:cubicBezTo>
                    <a:pt x="4224016" y="1088381"/>
                    <a:pt x="4221982" y="1093292"/>
                    <a:pt x="4218361" y="1096913"/>
                  </a:cubicBezTo>
                  <a:cubicBezTo>
                    <a:pt x="4214740" y="1100535"/>
                    <a:pt x="4209828" y="1102569"/>
                    <a:pt x="4204707" y="1102569"/>
                  </a:cubicBezTo>
                  <a:lnTo>
                    <a:pt x="19309" y="1102569"/>
                  </a:lnTo>
                  <a:cubicBezTo>
                    <a:pt x="14188" y="1102569"/>
                    <a:pt x="9277" y="1100535"/>
                    <a:pt x="5655" y="1096913"/>
                  </a:cubicBezTo>
                  <a:cubicBezTo>
                    <a:pt x="2034" y="1093292"/>
                    <a:pt x="0" y="1088381"/>
                    <a:pt x="0" y="1083260"/>
                  </a:cubicBezTo>
                  <a:lnTo>
                    <a:pt x="0" y="19309"/>
                  </a:lnTo>
                  <a:cubicBezTo>
                    <a:pt x="0" y="14188"/>
                    <a:pt x="2034" y="9277"/>
                    <a:pt x="5655" y="5655"/>
                  </a:cubicBezTo>
                  <a:cubicBezTo>
                    <a:pt x="9277" y="2034"/>
                    <a:pt x="14188" y="0"/>
                    <a:pt x="19309" y="0"/>
                  </a:cubicBezTo>
                  <a:close/>
                </a:path>
              </a:pathLst>
            </a:custGeom>
            <a:solidFill>
              <a:srgbClr val="E66947"/>
            </a:solidFill>
            <a:ln w="57150">
              <a:solidFill>
                <a:srgbClr val="383838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2974142"/>
            <a:ext cx="16078200" cy="4186316"/>
            <a:chOff x="0" y="0"/>
            <a:chExt cx="4234588" cy="11025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34588" cy="1102569"/>
            </a:xfrm>
            <a:custGeom>
              <a:avLst/>
              <a:gdLst/>
              <a:ahLst/>
              <a:cxnLst/>
              <a:rect l="l" t="t" r="r" b="b"/>
              <a:pathLst>
                <a:path w="4234588" h="1102569">
                  <a:moveTo>
                    <a:pt x="19261" y="0"/>
                  </a:moveTo>
                  <a:lnTo>
                    <a:pt x="4215327" y="0"/>
                  </a:lnTo>
                  <a:cubicBezTo>
                    <a:pt x="4225965" y="0"/>
                    <a:pt x="4234588" y="8623"/>
                    <a:pt x="4234588" y="19261"/>
                  </a:cubicBezTo>
                  <a:lnTo>
                    <a:pt x="4234588" y="1083308"/>
                  </a:lnTo>
                  <a:cubicBezTo>
                    <a:pt x="4234588" y="1093946"/>
                    <a:pt x="4225965" y="1102569"/>
                    <a:pt x="4215327" y="1102569"/>
                  </a:cubicBezTo>
                  <a:lnTo>
                    <a:pt x="19261" y="1102569"/>
                  </a:lnTo>
                  <a:cubicBezTo>
                    <a:pt x="8623" y="1102569"/>
                    <a:pt x="0" y="1093946"/>
                    <a:pt x="0" y="1083308"/>
                  </a:cubicBezTo>
                  <a:lnTo>
                    <a:pt x="0" y="19261"/>
                  </a:lnTo>
                  <a:cubicBezTo>
                    <a:pt x="0" y="8623"/>
                    <a:pt x="8623" y="0"/>
                    <a:pt x="19261" y="0"/>
                  </a:cubicBezTo>
                  <a:close/>
                </a:path>
              </a:pathLst>
            </a:custGeom>
            <a:solidFill>
              <a:srgbClr val="B1E1D2"/>
            </a:solidFill>
            <a:ln w="57150">
              <a:solidFill>
                <a:srgbClr val="383838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689077" y="5219700"/>
            <a:ext cx="8378723" cy="882815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1019301">
            <a:off x="8452881" y="2215621"/>
            <a:ext cx="1382238" cy="138223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277543" y="3824320"/>
            <a:ext cx="10249676" cy="2524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4"/>
              </a:lnSpc>
            </a:pPr>
            <a:r>
              <a:rPr lang="en-US" sz="7734">
                <a:solidFill>
                  <a:srgbClr val="383838"/>
                </a:solidFill>
                <a:latin typeface="Bogart Black"/>
              </a:rPr>
              <a:t>PROBLEM INTRODUCTION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6095744" y="1011231"/>
            <a:ext cx="1163556" cy="14095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-1488686" y="6184807"/>
            <a:ext cx="6299218" cy="61469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29639" y="5811624"/>
            <a:ext cx="3581124" cy="18129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299454" y="5143500"/>
            <a:ext cx="6552792" cy="6446309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2446807" y="1183137"/>
            <a:ext cx="13575589" cy="8225520"/>
          </a:xfrm>
          <a:custGeom>
            <a:avLst/>
            <a:gdLst/>
            <a:ahLst/>
            <a:cxnLst/>
            <a:rect l="l" t="t" r="r" b="b"/>
            <a:pathLst>
              <a:path w="1095325" h="1692971">
                <a:moveTo>
                  <a:pt x="74463" y="0"/>
                </a:moveTo>
                <a:lnTo>
                  <a:pt x="1020862" y="0"/>
                </a:lnTo>
                <a:cubicBezTo>
                  <a:pt x="1061986" y="0"/>
                  <a:pt x="1095325" y="33338"/>
                  <a:pt x="1095325" y="74463"/>
                </a:cubicBezTo>
                <a:lnTo>
                  <a:pt x="1095325" y="1618509"/>
                </a:lnTo>
                <a:cubicBezTo>
                  <a:pt x="1095325" y="1638257"/>
                  <a:pt x="1087479" y="1657197"/>
                  <a:pt x="1073515" y="1671162"/>
                </a:cubicBezTo>
                <a:cubicBezTo>
                  <a:pt x="1059550" y="1685126"/>
                  <a:pt x="1040611" y="1692971"/>
                  <a:pt x="1020862" y="1692971"/>
                </a:cubicBezTo>
                <a:lnTo>
                  <a:pt x="74463" y="1692971"/>
                </a:lnTo>
                <a:cubicBezTo>
                  <a:pt x="54714" y="1692971"/>
                  <a:pt x="35774" y="1685126"/>
                  <a:pt x="21810" y="1671162"/>
                </a:cubicBezTo>
                <a:cubicBezTo>
                  <a:pt x="7845" y="1657197"/>
                  <a:pt x="0" y="1638257"/>
                  <a:pt x="0" y="1618509"/>
                </a:cubicBezTo>
                <a:lnTo>
                  <a:pt x="0" y="74463"/>
                </a:lnTo>
                <a:cubicBezTo>
                  <a:pt x="0" y="54714"/>
                  <a:pt x="7845" y="35774"/>
                  <a:pt x="21810" y="21810"/>
                </a:cubicBezTo>
                <a:cubicBezTo>
                  <a:pt x="35774" y="7845"/>
                  <a:pt x="54714" y="0"/>
                  <a:pt x="74463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57150">
            <a:solidFill>
              <a:srgbClr val="383838"/>
            </a:solidFill>
          </a:ln>
        </p:spPr>
      </p:sp>
      <p:grpSp>
        <p:nvGrpSpPr>
          <p:cNvPr id="20" name="Group 20"/>
          <p:cNvGrpSpPr/>
          <p:nvPr/>
        </p:nvGrpSpPr>
        <p:grpSpPr>
          <a:xfrm>
            <a:off x="2294407" y="1030737"/>
            <a:ext cx="13575589" cy="8225525"/>
            <a:chOff x="0" y="0"/>
            <a:chExt cx="1095325" cy="169297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95325" cy="1692971"/>
            </a:xfrm>
            <a:custGeom>
              <a:avLst/>
              <a:gdLst/>
              <a:ahLst/>
              <a:cxnLst/>
              <a:rect l="l" t="t" r="r" b="b"/>
              <a:pathLst>
                <a:path w="1095325" h="1692971">
                  <a:moveTo>
                    <a:pt x="74463" y="0"/>
                  </a:moveTo>
                  <a:lnTo>
                    <a:pt x="1020862" y="0"/>
                  </a:lnTo>
                  <a:cubicBezTo>
                    <a:pt x="1061986" y="0"/>
                    <a:pt x="1095325" y="33338"/>
                    <a:pt x="1095325" y="74463"/>
                  </a:cubicBezTo>
                  <a:lnTo>
                    <a:pt x="1095325" y="1618509"/>
                  </a:lnTo>
                  <a:cubicBezTo>
                    <a:pt x="1095325" y="1638257"/>
                    <a:pt x="1087479" y="1657197"/>
                    <a:pt x="1073515" y="1671162"/>
                  </a:cubicBezTo>
                  <a:cubicBezTo>
                    <a:pt x="1059550" y="1685126"/>
                    <a:pt x="1040611" y="1692971"/>
                    <a:pt x="1020862" y="1692971"/>
                  </a:cubicBezTo>
                  <a:lnTo>
                    <a:pt x="74463" y="1692971"/>
                  </a:lnTo>
                  <a:cubicBezTo>
                    <a:pt x="54714" y="1692971"/>
                    <a:pt x="35774" y="1685126"/>
                    <a:pt x="21810" y="1671162"/>
                  </a:cubicBezTo>
                  <a:cubicBezTo>
                    <a:pt x="7845" y="1657197"/>
                    <a:pt x="0" y="1638257"/>
                    <a:pt x="0" y="1618509"/>
                  </a:cubicBezTo>
                  <a:lnTo>
                    <a:pt x="0" y="74463"/>
                  </a:lnTo>
                  <a:cubicBezTo>
                    <a:pt x="0" y="54714"/>
                    <a:pt x="7845" y="35774"/>
                    <a:pt x="21810" y="21810"/>
                  </a:cubicBezTo>
                  <a:cubicBezTo>
                    <a:pt x="35774" y="7845"/>
                    <a:pt x="54714" y="0"/>
                    <a:pt x="74463" y="0"/>
                  </a:cubicBezTo>
                  <a:close/>
                </a:path>
              </a:pathLst>
            </a:custGeom>
            <a:solidFill>
              <a:srgbClr val="EFEFEF"/>
            </a:solidFill>
            <a:ln w="57150">
              <a:solidFill>
                <a:srgbClr val="383838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4167165" y="1484307"/>
            <a:ext cx="9953670" cy="1319880"/>
          </a:xfrm>
          <a:custGeom>
            <a:avLst/>
            <a:gdLst/>
            <a:ahLst/>
            <a:cxnLst/>
            <a:rect l="l" t="t" r="r" b="b"/>
            <a:pathLst>
              <a:path w="803096" h="271657">
                <a:moveTo>
                  <a:pt x="135828" y="0"/>
                </a:moveTo>
                <a:lnTo>
                  <a:pt x="667268" y="0"/>
                </a:lnTo>
                <a:cubicBezTo>
                  <a:pt x="703291" y="0"/>
                  <a:pt x="737840" y="14310"/>
                  <a:pt x="763313" y="39783"/>
                </a:cubicBezTo>
                <a:cubicBezTo>
                  <a:pt x="788785" y="65256"/>
                  <a:pt x="803096" y="99805"/>
                  <a:pt x="803096" y="135828"/>
                </a:cubicBezTo>
                <a:lnTo>
                  <a:pt x="803096" y="135828"/>
                </a:lnTo>
                <a:cubicBezTo>
                  <a:pt x="803096" y="210844"/>
                  <a:pt x="742283" y="271657"/>
                  <a:pt x="667268" y="271657"/>
                </a:cubicBezTo>
                <a:lnTo>
                  <a:pt x="135828" y="271657"/>
                </a:lnTo>
                <a:cubicBezTo>
                  <a:pt x="99805" y="271657"/>
                  <a:pt x="65256" y="257346"/>
                  <a:pt x="39783" y="231874"/>
                </a:cubicBezTo>
                <a:cubicBezTo>
                  <a:pt x="14310" y="206401"/>
                  <a:pt x="0" y="171852"/>
                  <a:pt x="0" y="135828"/>
                </a:cubicBezTo>
                <a:lnTo>
                  <a:pt x="0" y="135828"/>
                </a:lnTo>
                <a:cubicBezTo>
                  <a:pt x="0" y="99805"/>
                  <a:pt x="14310" y="65256"/>
                  <a:pt x="39783" y="39783"/>
                </a:cubicBezTo>
                <a:cubicBezTo>
                  <a:pt x="65256" y="14310"/>
                  <a:pt x="99805" y="0"/>
                  <a:pt x="135828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C6757E-B54C-E100-D3E4-63CDB99490FC}"/>
              </a:ext>
            </a:extLst>
          </p:cNvPr>
          <p:cNvSpPr txBox="1"/>
          <p:nvPr/>
        </p:nvSpPr>
        <p:spPr>
          <a:xfrm>
            <a:off x="4076700" y="1708005"/>
            <a:ext cx="10134600" cy="872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5000" b="1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Iterated local search</a:t>
            </a:r>
            <a:endParaRPr lang="en-US" sz="5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4D2853-3A2A-5948-A92E-987D01289A70}"/>
              </a:ext>
            </a:extLst>
          </p:cNvPr>
          <p:cNvSpPr txBox="1"/>
          <p:nvPr/>
        </p:nvSpPr>
        <p:spPr>
          <a:xfrm>
            <a:off x="3102506" y="2975911"/>
            <a:ext cx="12264190" cy="5968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35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Run with 1000 iterations for each case.</a:t>
            </a:r>
            <a:endParaRPr lang="en-US" sz="3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35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Come up with a </a:t>
            </a:r>
            <a:r>
              <a:rPr lang="en-US" sz="3500" dirty="0" err="1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legitmate</a:t>
            </a:r>
            <a:r>
              <a:rPr lang="en-US" sz="35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solution for 19/36 test cases, 14/19 of those are optimal solutions.</a:t>
            </a:r>
            <a:endParaRPr lang="en-US" sz="3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35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Out of the 16 hard and very hard cases, it can only find a legitimate solution for 1 case (not an optimal solution).</a:t>
            </a:r>
            <a:endParaRPr lang="en-US" sz="3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35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35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is not enough information to conclude about the running time.</a:t>
            </a:r>
            <a:endParaRPr lang="en-US" sz="3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83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13625" y="5907704"/>
            <a:ext cx="7546257" cy="5666553"/>
          </a:xfrm>
          <a:prstGeom prst="rect">
            <a:avLst/>
          </a:prstGeom>
        </p:spPr>
      </p:pic>
      <p:grpSp>
        <p:nvGrpSpPr>
          <p:cNvPr id="23" name="Group 12">
            <a:extLst>
              <a:ext uri="{FF2B5EF4-FFF2-40B4-BE49-F238E27FC236}">
                <a16:creationId xmlns:a16="http://schemas.microsoft.com/office/drawing/2014/main" id="{FC94FB5B-6593-6427-8176-451199757EF5}"/>
              </a:ext>
            </a:extLst>
          </p:cNvPr>
          <p:cNvGrpSpPr/>
          <p:nvPr/>
        </p:nvGrpSpPr>
        <p:grpSpPr>
          <a:xfrm>
            <a:off x="760613" y="3009900"/>
            <a:ext cx="8230988" cy="4953000"/>
            <a:chOff x="0" y="0"/>
            <a:chExt cx="1725572" cy="675160"/>
          </a:xfrm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B43DC37-C479-2180-05C7-70D7C089CE07}"/>
                </a:ext>
              </a:extLst>
            </p:cNvPr>
            <p:cNvSpPr/>
            <p:nvPr/>
          </p:nvSpPr>
          <p:spPr>
            <a:xfrm>
              <a:off x="0" y="0"/>
              <a:ext cx="1725572" cy="675160"/>
            </a:xfrm>
            <a:custGeom>
              <a:avLst/>
              <a:gdLst/>
              <a:ahLst/>
              <a:cxnLst/>
              <a:rect l="l" t="t" r="r" b="b"/>
              <a:pathLst>
                <a:path w="1725572" h="675160">
                  <a:moveTo>
                    <a:pt x="50137" y="0"/>
                  </a:moveTo>
                  <a:lnTo>
                    <a:pt x="1675435" y="0"/>
                  </a:lnTo>
                  <a:cubicBezTo>
                    <a:pt x="1703125" y="0"/>
                    <a:pt x="1725572" y="22447"/>
                    <a:pt x="1725572" y="50137"/>
                  </a:cubicBezTo>
                  <a:lnTo>
                    <a:pt x="1725572" y="625023"/>
                  </a:lnTo>
                  <a:cubicBezTo>
                    <a:pt x="1725572" y="652713"/>
                    <a:pt x="1703125" y="675160"/>
                    <a:pt x="1675435" y="675160"/>
                  </a:cubicBezTo>
                  <a:lnTo>
                    <a:pt x="50137" y="675160"/>
                  </a:lnTo>
                  <a:cubicBezTo>
                    <a:pt x="22447" y="675160"/>
                    <a:pt x="0" y="652713"/>
                    <a:pt x="0" y="625023"/>
                  </a:cubicBezTo>
                  <a:lnTo>
                    <a:pt x="0" y="50137"/>
                  </a:lnTo>
                  <a:cubicBezTo>
                    <a:pt x="0" y="22447"/>
                    <a:pt x="22447" y="0"/>
                    <a:pt x="50137" y="0"/>
                  </a:cubicBezTo>
                  <a:close/>
                </a:path>
              </a:pathLst>
            </a:custGeom>
            <a:solidFill>
              <a:srgbClr val="EFEFEF"/>
            </a:solidFill>
            <a:ln w="47625">
              <a:solidFill>
                <a:srgbClr val="383838"/>
              </a:solidFill>
            </a:ln>
          </p:spPr>
        </p: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2B5D58CE-028C-60C1-30D4-CDED3F919B0A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28088" y="1231953"/>
            <a:ext cx="7740532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5000" dirty="0">
                <a:effectLst/>
                <a:latin typeface="Bogart Bl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4. MIP model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8597" y="3154300"/>
            <a:ext cx="7539612" cy="4556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It can solve 35/36 test cases with a time limitation of 1 hour.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The objective values of solved instances are excellent in general.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The running time for each of the first 30 test cases is less than 1 second.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24600" y="932972"/>
            <a:ext cx="508519" cy="149564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760612" y="888137"/>
            <a:ext cx="508519" cy="1495644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30021AA7-E92A-2867-8B4E-30958859A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1" y="3009901"/>
            <a:ext cx="8410223" cy="4953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7335A1F-D60C-D843-75B3-A635A1E472EC}"/>
              </a:ext>
            </a:extLst>
          </p:cNvPr>
          <p:cNvSpPr txBox="1"/>
          <p:nvPr/>
        </p:nvSpPr>
        <p:spPr>
          <a:xfrm>
            <a:off x="8476122" y="8111305"/>
            <a:ext cx="10050780" cy="638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5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Running time for the 6 very hard files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13625" y="5907704"/>
            <a:ext cx="7546257" cy="5666553"/>
          </a:xfrm>
          <a:prstGeom prst="rect">
            <a:avLst/>
          </a:prstGeom>
        </p:spPr>
      </p:pic>
      <p:grpSp>
        <p:nvGrpSpPr>
          <p:cNvPr id="23" name="Group 12">
            <a:extLst>
              <a:ext uri="{FF2B5EF4-FFF2-40B4-BE49-F238E27FC236}">
                <a16:creationId xmlns:a16="http://schemas.microsoft.com/office/drawing/2014/main" id="{FC94FB5B-6593-6427-8176-451199757EF5}"/>
              </a:ext>
            </a:extLst>
          </p:cNvPr>
          <p:cNvGrpSpPr/>
          <p:nvPr/>
        </p:nvGrpSpPr>
        <p:grpSpPr>
          <a:xfrm>
            <a:off x="760613" y="3009900"/>
            <a:ext cx="8230988" cy="4953000"/>
            <a:chOff x="0" y="0"/>
            <a:chExt cx="1725572" cy="675160"/>
          </a:xfrm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B43DC37-C479-2180-05C7-70D7C089CE07}"/>
                </a:ext>
              </a:extLst>
            </p:cNvPr>
            <p:cNvSpPr/>
            <p:nvPr/>
          </p:nvSpPr>
          <p:spPr>
            <a:xfrm>
              <a:off x="0" y="0"/>
              <a:ext cx="1725572" cy="675160"/>
            </a:xfrm>
            <a:custGeom>
              <a:avLst/>
              <a:gdLst/>
              <a:ahLst/>
              <a:cxnLst/>
              <a:rect l="l" t="t" r="r" b="b"/>
              <a:pathLst>
                <a:path w="1725572" h="675160">
                  <a:moveTo>
                    <a:pt x="50137" y="0"/>
                  </a:moveTo>
                  <a:lnTo>
                    <a:pt x="1675435" y="0"/>
                  </a:lnTo>
                  <a:cubicBezTo>
                    <a:pt x="1703125" y="0"/>
                    <a:pt x="1725572" y="22447"/>
                    <a:pt x="1725572" y="50137"/>
                  </a:cubicBezTo>
                  <a:lnTo>
                    <a:pt x="1725572" y="625023"/>
                  </a:lnTo>
                  <a:cubicBezTo>
                    <a:pt x="1725572" y="652713"/>
                    <a:pt x="1703125" y="675160"/>
                    <a:pt x="1675435" y="675160"/>
                  </a:cubicBezTo>
                  <a:lnTo>
                    <a:pt x="50137" y="675160"/>
                  </a:lnTo>
                  <a:cubicBezTo>
                    <a:pt x="22447" y="675160"/>
                    <a:pt x="0" y="652713"/>
                    <a:pt x="0" y="625023"/>
                  </a:cubicBezTo>
                  <a:lnTo>
                    <a:pt x="0" y="50137"/>
                  </a:lnTo>
                  <a:cubicBezTo>
                    <a:pt x="0" y="22447"/>
                    <a:pt x="22447" y="0"/>
                    <a:pt x="50137" y="0"/>
                  </a:cubicBezTo>
                  <a:close/>
                </a:path>
              </a:pathLst>
            </a:custGeom>
            <a:solidFill>
              <a:srgbClr val="EFEFEF"/>
            </a:solidFill>
            <a:ln w="47625">
              <a:solidFill>
                <a:srgbClr val="383838"/>
              </a:solidFill>
            </a:ln>
          </p:spPr>
        </p: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2B5D58CE-028C-60C1-30D4-CDED3F919B0A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28088" y="1231953"/>
            <a:ext cx="7740532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5000" dirty="0">
                <a:latin typeface="Bogart Bl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5. CP</a:t>
            </a:r>
            <a:r>
              <a:rPr lang="en-US" sz="5000" dirty="0">
                <a:effectLst/>
                <a:latin typeface="Bogart Bl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model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8597" y="3154300"/>
            <a:ext cx="7539612" cy="4556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It can solve 36/36 test cases with a time limitation of 1 hour.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The objective values of solved instances are excellent in general.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The running time for each of the first 30 test cases is less than 1 second.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24600" y="932972"/>
            <a:ext cx="508519" cy="149564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760612" y="888137"/>
            <a:ext cx="508519" cy="14956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7335A1F-D60C-D843-75B3-A635A1E472EC}"/>
              </a:ext>
            </a:extLst>
          </p:cNvPr>
          <p:cNvSpPr txBox="1"/>
          <p:nvPr/>
        </p:nvSpPr>
        <p:spPr>
          <a:xfrm>
            <a:off x="8476122" y="8111305"/>
            <a:ext cx="10050780" cy="638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5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Running time for the 6 very hard files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A5B7F3D-DBFC-E1EE-DD3C-78DF88DB8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298" y="3009900"/>
            <a:ext cx="830688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78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1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52584" y="1260766"/>
            <a:ext cx="10499663" cy="103290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9935984" y="1260766"/>
            <a:ext cx="10582770" cy="1078210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516527" y="5990906"/>
            <a:ext cx="5286989" cy="607065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698127" y="324787"/>
            <a:ext cx="4959050" cy="92144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75450" y="1126462"/>
            <a:ext cx="7950835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 dirty="0">
                <a:solidFill>
                  <a:srgbClr val="383838"/>
                </a:solidFill>
                <a:latin typeface="Wedges"/>
              </a:rPr>
              <a:t>Conclusion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935664" y="831274"/>
            <a:ext cx="1856410" cy="163132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90747" y="2945201"/>
            <a:ext cx="10325100" cy="6775037"/>
            <a:chOff x="0" y="0"/>
            <a:chExt cx="1626253" cy="2976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26253" cy="297618"/>
            </a:xfrm>
            <a:custGeom>
              <a:avLst/>
              <a:gdLst/>
              <a:ahLst/>
              <a:cxnLst/>
              <a:rect l="l" t="t" r="r" b="b"/>
              <a:pathLst>
                <a:path w="1626253" h="297618">
                  <a:moveTo>
                    <a:pt x="52431" y="0"/>
                  </a:moveTo>
                  <a:lnTo>
                    <a:pt x="1573822" y="0"/>
                  </a:lnTo>
                  <a:cubicBezTo>
                    <a:pt x="1587728" y="0"/>
                    <a:pt x="1601064" y="5524"/>
                    <a:pt x="1610896" y="15357"/>
                  </a:cubicBezTo>
                  <a:cubicBezTo>
                    <a:pt x="1620729" y="25190"/>
                    <a:pt x="1626253" y="38526"/>
                    <a:pt x="1626253" y="52431"/>
                  </a:cubicBezTo>
                  <a:lnTo>
                    <a:pt x="1626253" y="245187"/>
                  </a:lnTo>
                  <a:cubicBezTo>
                    <a:pt x="1626253" y="274144"/>
                    <a:pt x="1602779" y="297618"/>
                    <a:pt x="1573822" y="297618"/>
                  </a:cubicBezTo>
                  <a:lnTo>
                    <a:pt x="52431" y="297618"/>
                  </a:lnTo>
                  <a:cubicBezTo>
                    <a:pt x="38526" y="297618"/>
                    <a:pt x="25190" y="292094"/>
                    <a:pt x="15357" y="282262"/>
                  </a:cubicBezTo>
                  <a:cubicBezTo>
                    <a:pt x="5524" y="272429"/>
                    <a:pt x="0" y="259093"/>
                    <a:pt x="0" y="245187"/>
                  </a:cubicBezTo>
                  <a:lnTo>
                    <a:pt x="0" y="52431"/>
                  </a:lnTo>
                  <a:cubicBezTo>
                    <a:pt x="0" y="38526"/>
                    <a:pt x="5524" y="25190"/>
                    <a:pt x="15357" y="15357"/>
                  </a:cubicBezTo>
                  <a:cubicBezTo>
                    <a:pt x="25190" y="5524"/>
                    <a:pt x="38526" y="0"/>
                    <a:pt x="52431" y="0"/>
                  </a:cubicBezTo>
                  <a:close/>
                </a:path>
              </a:pathLst>
            </a:custGeom>
            <a:solidFill>
              <a:srgbClr val="F4BA92"/>
            </a:solidFill>
            <a:ln w="57150">
              <a:solidFill>
                <a:srgbClr val="383838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4970" y="2799425"/>
            <a:ext cx="10325100" cy="6739812"/>
            <a:chOff x="0" y="0"/>
            <a:chExt cx="1626253" cy="2976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26253" cy="297618"/>
            </a:xfrm>
            <a:custGeom>
              <a:avLst/>
              <a:gdLst/>
              <a:ahLst/>
              <a:cxnLst/>
              <a:rect l="l" t="t" r="r" b="b"/>
              <a:pathLst>
                <a:path w="1626253" h="297618">
                  <a:moveTo>
                    <a:pt x="52431" y="0"/>
                  </a:moveTo>
                  <a:lnTo>
                    <a:pt x="1573822" y="0"/>
                  </a:lnTo>
                  <a:cubicBezTo>
                    <a:pt x="1587728" y="0"/>
                    <a:pt x="1601064" y="5524"/>
                    <a:pt x="1610896" y="15357"/>
                  </a:cubicBezTo>
                  <a:cubicBezTo>
                    <a:pt x="1620729" y="25190"/>
                    <a:pt x="1626253" y="38526"/>
                    <a:pt x="1626253" y="52431"/>
                  </a:cubicBezTo>
                  <a:lnTo>
                    <a:pt x="1626253" y="245187"/>
                  </a:lnTo>
                  <a:cubicBezTo>
                    <a:pt x="1626253" y="274144"/>
                    <a:pt x="1602779" y="297618"/>
                    <a:pt x="1573822" y="297618"/>
                  </a:cubicBezTo>
                  <a:lnTo>
                    <a:pt x="52431" y="297618"/>
                  </a:lnTo>
                  <a:cubicBezTo>
                    <a:pt x="38526" y="297618"/>
                    <a:pt x="25190" y="292094"/>
                    <a:pt x="15357" y="282262"/>
                  </a:cubicBezTo>
                  <a:cubicBezTo>
                    <a:pt x="5524" y="272429"/>
                    <a:pt x="0" y="259093"/>
                    <a:pt x="0" y="245187"/>
                  </a:cubicBezTo>
                  <a:lnTo>
                    <a:pt x="0" y="52431"/>
                  </a:lnTo>
                  <a:cubicBezTo>
                    <a:pt x="0" y="38526"/>
                    <a:pt x="5524" y="25190"/>
                    <a:pt x="15357" y="15357"/>
                  </a:cubicBezTo>
                  <a:cubicBezTo>
                    <a:pt x="25190" y="5524"/>
                    <a:pt x="38526" y="0"/>
                    <a:pt x="52431" y="0"/>
                  </a:cubicBezTo>
                  <a:close/>
                </a:path>
              </a:pathLst>
            </a:custGeom>
            <a:solidFill>
              <a:srgbClr val="EFEFEF"/>
            </a:solidFill>
            <a:ln w="57150">
              <a:solidFill>
                <a:srgbClr val="383838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43116" y="2945202"/>
            <a:ext cx="9353847" cy="6375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Century" panose="02040604050505020304" pitchFamily="18" charset="0"/>
              <a:buChar char="-"/>
            </a:pPr>
            <a:r>
              <a:rPr lang="en-US" sz="35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Backtracking: not impractical</a:t>
            </a:r>
            <a:endParaRPr lang="en-US" sz="3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Century" panose="02040604050505020304" pitchFamily="18" charset="0"/>
              <a:buChar char="-"/>
            </a:pPr>
            <a:r>
              <a:rPr lang="en-US" sz="35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Local search: very low efficiency</a:t>
            </a:r>
            <a:endParaRPr lang="en-US" sz="3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Century" panose="02040604050505020304" pitchFamily="18" charset="0"/>
              <a:buChar char="-"/>
            </a:pPr>
            <a:r>
              <a:rPr lang="en-US" sz="35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Iterated local search: moderate efficiency (for easy and medium cases), low efficiency (for hard cases)</a:t>
            </a:r>
            <a:endParaRPr lang="en-US" sz="3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Century" panose="02040604050505020304" pitchFamily="18" charset="0"/>
              <a:buChar char="-"/>
            </a:pPr>
            <a:r>
              <a:rPr lang="en-US" sz="35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MIP model: high efficiency </a:t>
            </a:r>
            <a:endParaRPr lang="en-US" sz="3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Century" panose="02040604050505020304" pitchFamily="18" charset="0"/>
              <a:buChar char="-"/>
            </a:pPr>
            <a:r>
              <a:rPr lang="en-US" sz="35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CP model: high efficiency (run faster than MIP model)</a:t>
            </a:r>
            <a:endParaRPr lang="en-US" sz="3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6767" y="2666721"/>
            <a:ext cx="6257125" cy="6509425"/>
            <a:chOff x="0" y="0"/>
            <a:chExt cx="1725572" cy="6751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5572" cy="675160"/>
            </a:xfrm>
            <a:custGeom>
              <a:avLst/>
              <a:gdLst/>
              <a:ahLst/>
              <a:cxnLst/>
              <a:rect l="l" t="t" r="r" b="b"/>
              <a:pathLst>
                <a:path w="1725572" h="675160">
                  <a:moveTo>
                    <a:pt x="50137" y="0"/>
                  </a:moveTo>
                  <a:lnTo>
                    <a:pt x="1675435" y="0"/>
                  </a:lnTo>
                  <a:cubicBezTo>
                    <a:pt x="1703125" y="0"/>
                    <a:pt x="1725572" y="22447"/>
                    <a:pt x="1725572" y="50137"/>
                  </a:cubicBezTo>
                  <a:lnTo>
                    <a:pt x="1725572" y="625023"/>
                  </a:lnTo>
                  <a:cubicBezTo>
                    <a:pt x="1725572" y="652713"/>
                    <a:pt x="1703125" y="675160"/>
                    <a:pt x="1675435" y="675160"/>
                  </a:cubicBezTo>
                  <a:lnTo>
                    <a:pt x="50137" y="675160"/>
                  </a:lnTo>
                  <a:cubicBezTo>
                    <a:pt x="22447" y="675160"/>
                    <a:pt x="0" y="652713"/>
                    <a:pt x="0" y="625023"/>
                  </a:cubicBezTo>
                  <a:lnTo>
                    <a:pt x="0" y="50137"/>
                  </a:lnTo>
                  <a:cubicBezTo>
                    <a:pt x="0" y="22447"/>
                    <a:pt x="22447" y="0"/>
                    <a:pt x="50137" y="0"/>
                  </a:cubicBezTo>
                  <a:close/>
                </a:path>
              </a:pathLst>
            </a:custGeom>
            <a:solidFill>
              <a:srgbClr val="F4BA92"/>
            </a:solidFill>
            <a:ln w="57150">
              <a:solidFill>
                <a:srgbClr val="383838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40390" y="5447446"/>
            <a:ext cx="6552792" cy="644630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9354833" y="485866"/>
            <a:ext cx="8053034" cy="9364580"/>
            <a:chOff x="0" y="0"/>
            <a:chExt cx="1725572" cy="6751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5572" cy="675160"/>
            </a:xfrm>
            <a:custGeom>
              <a:avLst/>
              <a:gdLst/>
              <a:ahLst/>
              <a:cxnLst/>
              <a:rect l="l" t="t" r="r" b="b"/>
              <a:pathLst>
                <a:path w="1725572" h="675160">
                  <a:moveTo>
                    <a:pt x="50137" y="0"/>
                  </a:moveTo>
                  <a:lnTo>
                    <a:pt x="1675435" y="0"/>
                  </a:lnTo>
                  <a:cubicBezTo>
                    <a:pt x="1703125" y="0"/>
                    <a:pt x="1725572" y="22447"/>
                    <a:pt x="1725572" y="50137"/>
                  </a:cubicBezTo>
                  <a:lnTo>
                    <a:pt x="1725572" y="625023"/>
                  </a:lnTo>
                  <a:cubicBezTo>
                    <a:pt x="1725572" y="652713"/>
                    <a:pt x="1703125" y="675160"/>
                    <a:pt x="1675435" y="675160"/>
                  </a:cubicBezTo>
                  <a:lnTo>
                    <a:pt x="50137" y="675160"/>
                  </a:lnTo>
                  <a:cubicBezTo>
                    <a:pt x="22447" y="675160"/>
                    <a:pt x="0" y="652713"/>
                    <a:pt x="0" y="625023"/>
                  </a:cubicBezTo>
                  <a:lnTo>
                    <a:pt x="0" y="50137"/>
                  </a:lnTo>
                  <a:cubicBezTo>
                    <a:pt x="0" y="22447"/>
                    <a:pt x="22447" y="0"/>
                    <a:pt x="50137" y="0"/>
                  </a:cubicBezTo>
                  <a:close/>
                </a:path>
              </a:pathLst>
            </a:custGeom>
            <a:solidFill>
              <a:srgbClr val="E66947"/>
            </a:solidFill>
            <a:ln w="57150">
              <a:solidFill>
                <a:srgbClr val="383838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83092" y="2440305"/>
            <a:ext cx="6257125" cy="6509425"/>
            <a:chOff x="0" y="0"/>
            <a:chExt cx="1725572" cy="6751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25572" cy="675160"/>
            </a:xfrm>
            <a:custGeom>
              <a:avLst/>
              <a:gdLst/>
              <a:ahLst/>
              <a:cxnLst/>
              <a:rect l="l" t="t" r="r" b="b"/>
              <a:pathLst>
                <a:path w="1725572" h="675160">
                  <a:moveTo>
                    <a:pt x="50137" y="0"/>
                  </a:moveTo>
                  <a:lnTo>
                    <a:pt x="1675435" y="0"/>
                  </a:lnTo>
                  <a:cubicBezTo>
                    <a:pt x="1703125" y="0"/>
                    <a:pt x="1725572" y="22447"/>
                    <a:pt x="1725572" y="50137"/>
                  </a:cubicBezTo>
                  <a:lnTo>
                    <a:pt x="1725572" y="625023"/>
                  </a:lnTo>
                  <a:cubicBezTo>
                    <a:pt x="1725572" y="652713"/>
                    <a:pt x="1703125" y="675160"/>
                    <a:pt x="1675435" y="675160"/>
                  </a:cubicBezTo>
                  <a:lnTo>
                    <a:pt x="50137" y="675160"/>
                  </a:lnTo>
                  <a:cubicBezTo>
                    <a:pt x="22447" y="675160"/>
                    <a:pt x="0" y="652713"/>
                    <a:pt x="0" y="625023"/>
                  </a:cubicBezTo>
                  <a:lnTo>
                    <a:pt x="0" y="50137"/>
                  </a:lnTo>
                  <a:cubicBezTo>
                    <a:pt x="0" y="22447"/>
                    <a:pt x="22447" y="0"/>
                    <a:pt x="50137" y="0"/>
                  </a:cubicBezTo>
                  <a:close/>
                </a:path>
              </a:pathLst>
            </a:custGeom>
            <a:solidFill>
              <a:srgbClr val="EFEFEF"/>
            </a:solidFill>
            <a:ln w="47625">
              <a:solidFill>
                <a:srgbClr val="383838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211160" y="342193"/>
            <a:ext cx="8053034" cy="9364580"/>
            <a:chOff x="0" y="0"/>
            <a:chExt cx="1725572" cy="6751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25572" cy="675160"/>
            </a:xfrm>
            <a:custGeom>
              <a:avLst/>
              <a:gdLst/>
              <a:ahLst/>
              <a:cxnLst/>
              <a:rect l="l" t="t" r="r" b="b"/>
              <a:pathLst>
                <a:path w="1725572" h="675160">
                  <a:moveTo>
                    <a:pt x="50137" y="0"/>
                  </a:moveTo>
                  <a:lnTo>
                    <a:pt x="1675435" y="0"/>
                  </a:lnTo>
                  <a:cubicBezTo>
                    <a:pt x="1703125" y="0"/>
                    <a:pt x="1725572" y="22447"/>
                    <a:pt x="1725572" y="50137"/>
                  </a:cubicBezTo>
                  <a:lnTo>
                    <a:pt x="1725572" y="625023"/>
                  </a:lnTo>
                  <a:cubicBezTo>
                    <a:pt x="1725572" y="652713"/>
                    <a:pt x="1703125" y="675160"/>
                    <a:pt x="1675435" y="675160"/>
                  </a:cubicBezTo>
                  <a:lnTo>
                    <a:pt x="50137" y="675160"/>
                  </a:lnTo>
                  <a:cubicBezTo>
                    <a:pt x="22447" y="675160"/>
                    <a:pt x="0" y="652713"/>
                    <a:pt x="0" y="625023"/>
                  </a:cubicBezTo>
                  <a:lnTo>
                    <a:pt x="0" y="50137"/>
                  </a:lnTo>
                  <a:cubicBezTo>
                    <a:pt x="0" y="22447"/>
                    <a:pt x="22447" y="0"/>
                    <a:pt x="50137" y="0"/>
                  </a:cubicBezTo>
                  <a:close/>
                </a:path>
              </a:pathLst>
            </a:custGeom>
            <a:solidFill>
              <a:srgbClr val="EFEFEF"/>
            </a:solidFill>
            <a:ln w="57150">
              <a:solidFill>
                <a:srgbClr val="383838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425613" y="342193"/>
            <a:ext cx="1306778" cy="1148331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-582424" y="-607587"/>
            <a:ext cx="2515896" cy="3047892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363166" y="978936"/>
            <a:ext cx="8551097" cy="123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7500" dirty="0">
                <a:effectLst/>
                <a:latin typeface="Bogart Bl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Proposals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883861" y="2534803"/>
            <a:ext cx="5573223" cy="6120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Incorporate other algorithms:</a:t>
            </a:r>
          </a:p>
          <a:p>
            <a:pPr marL="342900" lvl="0" indent="-342900">
              <a:lnSpc>
                <a:spcPct val="150000"/>
              </a:lnSpc>
              <a:buFont typeface="Century" panose="02040604050505020304" pitchFamily="18" charset="0"/>
              <a:buChar char="-"/>
            </a:pPr>
            <a:r>
              <a:rPr lang="en-US" sz="32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Beam search</a:t>
            </a:r>
          </a:p>
          <a:p>
            <a:pPr marL="342900" lvl="0" indent="-342900">
              <a:lnSpc>
                <a:spcPct val="150000"/>
              </a:lnSpc>
              <a:buFont typeface="Century" panose="02040604050505020304" pitchFamily="18" charset="0"/>
              <a:buChar char="-"/>
            </a:pPr>
            <a:r>
              <a:rPr lang="en-US" sz="32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Simulated annealing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Century" panose="02040604050505020304" pitchFamily="18" charset="0"/>
              <a:buChar char="-"/>
            </a:pPr>
            <a:r>
              <a:rPr lang="en-US" sz="32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Genetic algorithm</a:t>
            </a:r>
          </a:p>
          <a:p>
            <a:pPr marL="457200">
              <a:lnSpc>
                <a:spcPct val="150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Investigate further into generating and working with large test sets.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574903" y="544685"/>
            <a:ext cx="7545616" cy="8886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Improve the current algorithms: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Century" panose="02040604050505020304" pitchFamily="18" charset="0"/>
              <a:buChar char="-"/>
            </a:pPr>
            <a:r>
              <a:rPr lang="en-US" sz="32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Backtracking: 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</a:pPr>
            <a:r>
              <a:rPr lang="en-US" sz="32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Improve the pruning technique.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</a:pPr>
            <a:r>
              <a:rPr lang="en-US" sz="32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Change the order of states.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Century" panose="02040604050505020304" pitchFamily="18" charset="0"/>
              <a:buChar char="-"/>
            </a:pPr>
            <a:r>
              <a:rPr lang="en-US" sz="32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Local search and iterated local search: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</a:pPr>
            <a:r>
              <a:rPr lang="en-US" sz="32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Change the way of choosing neighbor state.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Reduce the cost for the legitimate checking function to increase the number of possible iterations without exceeding the time limit.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1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180652" y="-790374"/>
            <a:ext cx="23914859" cy="118677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4317840" y="5725157"/>
            <a:ext cx="6200914" cy="631771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460457" y="5725157"/>
            <a:ext cx="6200914" cy="631771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538241" y="3453561"/>
            <a:ext cx="7184426" cy="1361182"/>
            <a:chOff x="0" y="0"/>
            <a:chExt cx="2378244" cy="4505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78244" cy="450589"/>
            </a:xfrm>
            <a:custGeom>
              <a:avLst/>
              <a:gdLst/>
              <a:ahLst/>
              <a:cxnLst/>
              <a:rect l="l" t="t" r="r" b="b"/>
              <a:pathLst>
                <a:path w="2378244" h="450589">
                  <a:moveTo>
                    <a:pt x="43104" y="0"/>
                  </a:moveTo>
                  <a:lnTo>
                    <a:pt x="2335140" y="0"/>
                  </a:lnTo>
                  <a:cubicBezTo>
                    <a:pt x="2358946" y="0"/>
                    <a:pt x="2378244" y="19298"/>
                    <a:pt x="2378244" y="43104"/>
                  </a:cubicBezTo>
                  <a:lnTo>
                    <a:pt x="2378244" y="407485"/>
                  </a:lnTo>
                  <a:cubicBezTo>
                    <a:pt x="2378244" y="418917"/>
                    <a:pt x="2373703" y="429881"/>
                    <a:pt x="2365619" y="437964"/>
                  </a:cubicBezTo>
                  <a:cubicBezTo>
                    <a:pt x="2357536" y="446048"/>
                    <a:pt x="2346572" y="450589"/>
                    <a:pt x="2335140" y="450589"/>
                  </a:cubicBezTo>
                  <a:lnTo>
                    <a:pt x="43104" y="450589"/>
                  </a:lnTo>
                  <a:cubicBezTo>
                    <a:pt x="19298" y="450589"/>
                    <a:pt x="0" y="431291"/>
                    <a:pt x="0" y="407485"/>
                  </a:cubicBezTo>
                  <a:lnTo>
                    <a:pt x="0" y="43104"/>
                  </a:lnTo>
                  <a:cubicBezTo>
                    <a:pt x="0" y="31672"/>
                    <a:pt x="4541" y="20708"/>
                    <a:pt x="12625" y="12625"/>
                  </a:cubicBezTo>
                  <a:cubicBezTo>
                    <a:pt x="20708" y="4541"/>
                    <a:pt x="31672" y="0"/>
                    <a:pt x="43104" y="0"/>
                  </a:cubicBezTo>
                  <a:close/>
                </a:path>
              </a:pathLst>
            </a:custGeom>
            <a:solidFill>
              <a:srgbClr val="63B5DF"/>
            </a:solidFill>
            <a:ln w="57150">
              <a:solidFill>
                <a:srgbClr val="383838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462202" y="3332308"/>
            <a:ext cx="7093996" cy="1361182"/>
            <a:chOff x="0" y="0"/>
            <a:chExt cx="2348309" cy="4505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8309" cy="450589"/>
            </a:xfrm>
            <a:custGeom>
              <a:avLst/>
              <a:gdLst/>
              <a:ahLst/>
              <a:cxnLst/>
              <a:rect l="l" t="t" r="r" b="b"/>
              <a:pathLst>
                <a:path w="2348309" h="450589">
                  <a:moveTo>
                    <a:pt x="43653" y="0"/>
                  </a:moveTo>
                  <a:lnTo>
                    <a:pt x="2304656" y="0"/>
                  </a:lnTo>
                  <a:cubicBezTo>
                    <a:pt x="2328765" y="0"/>
                    <a:pt x="2348309" y="19544"/>
                    <a:pt x="2348309" y="43653"/>
                  </a:cubicBezTo>
                  <a:lnTo>
                    <a:pt x="2348309" y="406936"/>
                  </a:lnTo>
                  <a:cubicBezTo>
                    <a:pt x="2348309" y="431045"/>
                    <a:pt x="2328765" y="450589"/>
                    <a:pt x="2304656" y="450589"/>
                  </a:cubicBezTo>
                  <a:lnTo>
                    <a:pt x="43653" y="450589"/>
                  </a:lnTo>
                  <a:cubicBezTo>
                    <a:pt x="19544" y="450589"/>
                    <a:pt x="0" y="431045"/>
                    <a:pt x="0" y="406936"/>
                  </a:cubicBezTo>
                  <a:lnTo>
                    <a:pt x="0" y="43653"/>
                  </a:lnTo>
                  <a:cubicBezTo>
                    <a:pt x="0" y="19544"/>
                    <a:pt x="19544" y="0"/>
                    <a:pt x="43653" y="0"/>
                  </a:cubicBezTo>
                  <a:close/>
                </a:path>
              </a:pathLst>
            </a:custGeom>
            <a:solidFill>
              <a:srgbClr val="EFEFEF"/>
            </a:solidFill>
            <a:ln w="57150">
              <a:solidFill>
                <a:srgbClr val="383838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356115" y="1284288"/>
            <a:ext cx="11427425" cy="172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383838"/>
                </a:solidFill>
                <a:latin typeface="Wedges"/>
              </a:rPr>
              <a:t>THANK YOU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00409" y="3823335"/>
            <a:ext cx="6386436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</a:pPr>
            <a:r>
              <a:rPr lang="en-US" sz="3200">
                <a:solidFill>
                  <a:srgbClr val="383838"/>
                </a:solidFill>
                <a:latin typeface="Quicksand"/>
              </a:rPr>
              <a:t>SEE YOU IN THE NEXT CLASS!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2722667" y="6017394"/>
            <a:ext cx="6015581" cy="451715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776778" y="5504781"/>
            <a:ext cx="6160902" cy="649137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583187" y="6017394"/>
            <a:ext cx="6015581" cy="451715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350320" y="5143500"/>
            <a:ext cx="6316900" cy="685265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flipH="1" flipV="1">
            <a:off x="1028700" y="1014255"/>
            <a:ext cx="1792437" cy="157510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flipV="1">
            <a:off x="15466863" y="1014255"/>
            <a:ext cx="1792437" cy="15751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6682681">
            <a:off x="14782052" y="251669"/>
            <a:ext cx="4954495" cy="56888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231158" y="4671352"/>
            <a:ext cx="9004294" cy="917389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609238" y="2728687"/>
            <a:ext cx="10815989" cy="3575838"/>
            <a:chOff x="0" y="0"/>
            <a:chExt cx="2493459" cy="8243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93459" cy="824354"/>
            </a:xfrm>
            <a:custGeom>
              <a:avLst/>
              <a:gdLst/>
              <a:ahLst/>
              <a:cxnLst/>
              <a:rect l="l" t="t" r="r" b="b"/>
              <a:pathLst>
                <a:path w="2493459" h="824354">
                  <a:moveTo>
                    <a:pt x="28631" y="0"/>
                  </a:moveTo>
                  <a:lnTo>
                    <a:pt x="2464828" y="0"/>
                  </a:lnTo>
                  <a:cubicBezTo>
                    <a:pt x="2472422" y="0"/>
                    <a:pt x="2479704" y="3017"/>
                    <a:pt x="2485074" y="8386"/>
                  </a:cubicBezTo>
                  <a:cubicBezTo>
                    <a:pt x="2490443" y="13755"/>
                    <a:pt x="2493459" y="21038"/>
                    <a:pt x="2493459" y="28631"/>
                  </a:cubicBezTo>
                  <a:lnTo>
                    <a:pt x="2493459" y="795723"/>
                  </a:lnTo>
                  <a:cubicBezTo>
                    <a:pt x="2493459" y="803316"/>
                    <a:pt x="2490443" y="810599"/>
                    <a:pt x="2485074" y="815968"/>
                  </a:cubicBezTo>
                  <a:cubicBezTo>
                    <a:pt x="2479704" y="821338"/>
                    <a:pt x="2472422" y="824354"/>
                    <a:pt x="2464828" y="824354"/>
                  </a:cubicBezTo>
                  <a:lnTo>
                    <a:pt x="28631" y="824354"/>
                  </a:lnTo>
                  <a:cubicBezTo>
                    <a:pt x="21038" y="824354"/>
                    <a:pt x="13755" y="821338"/>
                    <a:pt x="8386" y="815968"/>
                  </a:cubicBezTo>
                  <a:cubicBezTo>
                    <a:pt x="3017" y="810599"/>
                    <a:pt x="0" y="803316"/>
                    <a:pt x="0" y="795723"/>
                  </a:cubicBezTo>
                  <a:lnTo>
                    <a:pt x="0" y="28631"/>
                  </a:lnTo>
                  <a:cubicBezTo>
                    <a:pt x="0" y="21038"/>
                    <a:pt x="3017" y="13755"/>
                    <a:pt x="8386" y="8386"/>
                  </a:cubicBezTo>
                  <a:cubicBezTo>
                    <a:pt x="13755" y="3017"/>
                    <a:pt x="21038" y="0"/>
                    <a:pt x="28631" y="0"/>
                  </a:cubicBezTo>
                  <a:close/>
                </a:path>
              </a:pathLst>
            </a:custGeom>
            <a:solidFill>
              <a:srgbClr val="F4BA92"/>
            </a:solidFill>
            <a:ln w="57150">
              <a:solidFill>
                <a:srgbClr val="383838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435129" y="2554578"/>
            <a:ext cx="10815989" cy="3525614"/>
            <a:chOff x="0" y="0"/>
            <a:chExt cx="2493459" cy="8127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93459" cy="812776"/>
            </a:xfrm>
            <a:custGeom>
              <a:avLst/>
              <a:gdLst/>
              <a:ahLst/>
              <a:cxnLst/>
              <a:rect l="l" t="t" r="r" b="b"/>
              <a:pathLst>
                <a:path w="2493459" h="812776">
                  <a:moveTo>
                    <a:pt x="28631" y="0"/>
                  </a:moveTo>
                  <a:lnTo>
                    <a:pt x="2464828" y="0"/>
                  </a:lnTo>
                  <a:cubicBezTo>
                    <a:pt x="2472422" y="0"/>
                    <a:pt x="2479704" y="3017"/>
                    <a:pt x="2485074" y="8386"/>
                  </a:cubicBezTo>
                  <a:cubicBezTo>
                    <a:pt x="2490443" y="13755"/>
                    <a:pt x="2493459" y="21038"/>
                    <a:pt x="2493459" y="28631"/>
                  </a:cubicBezTo>
                  <a:lnTo>
                    <a:pt x="2493459" y="784144"/>
                  </a:lnTo>
                  <a:cubicBezTo>
                    <a:pt x="2493459" y="791738"/>
                    <a:pt x="2490443" y="799021"/>
                    <a:pt x="2485074" y="804390"/>
                  </a:cubicBezTo>
                  <a:cubicBezTo>
                    <a:pt x="2479704" y="809759"/>
                    <a:pt x="2472422" y="812776"/>
                    <a:pt x="2464828" y="812776"/>
                  </a:cubicBezTo>
                  <a:lnTo>
                    <a:pt x="28631" y="812776"/>
                  </a:lnTo>
                  <a:cubicBezTo>
                    <a:pt x="21038" y="812776"/>
                    <a:pt x="13755" y="809759"/>
                    <a:pt x="8386" y="804390"/>
                  </a:cubicBezTo>
                  <a:cubicBezTo>
                    <a:pt x="3017" y="799021"/>
                    <a:pt x="0" y="791738"/>
                    <a:pt x="0" y="784144"/>
                  </a:cubicBezTo>
                  <a:lnTo>
                    <a:pt x="0" y="28631"/>
                  </a:lnTo>
                  <a:cubicBezTo>
                    <a:pt x="0" y="21038"/>
                    <a:pt x="3017" y="13755"/>
                    <a:pt x="8386" y="8386"/>
                  </a:cubicBezTo>
                  <a:cubicBezTo>
                    <a:pt x="13755" y="3017"/>
                    <a:pt x="21038" y="0"/>
                    <a:pt x="28631" y="0"/>
                  </a:cubicBezTo>
                  <a:close/>
                </a:path>
              </a:pathLst>
            </a:custGeom>
            <a:solidFill>
              <a:srgbClr val="EFEFEF"/>
            </a:solidFill>
            <a:ln w="57150">
              <a:solidFill>
                <a:srgbClr val="383838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79802" y="6755324"/>
            <a:ext cx="11203398" cy="3008534"/>
            <a:chOff x="0" y="0"/>
            <a:chExt cx="2527646" cy="6972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27646" cy="697282"/>
            </a:xfrm>
            <a:custGeom>
              <a:avLst/>
              <a:gdLst/>
              <a:ahLst/>
              <a:cxnLst/>
              <a:rect l="l" t="t" r="r" b="b"/>
              <a:pathLst>
                <a:path w="2527646" h="697282">
                  <a:moveTo>
                    <a:pt x="28395" y="0"/>
                  </a:moveTo>
                  <a:lnTo>
                    <a:pt x="2499251" y="0"/>
                  </a:lnTo>
                  <a:cubicBezTo>
                    <a:pt x="2514933" y="0"/>
                    <a:pt x="2527646" y="12713"/>
                    <a:pt x="2527646" y="28395"/>
                  </a:cubicBezTo>
                  <a:lnTo>
                    <a:pt x="2527646" y="668887"/>
                  </a:lnTo>
                  <a:cubicBezTo>
                    <a:pt x="2527646" y="684569"/>
                    <a:pt x="2514933" y="697282"/>
                    <a:pt x="2499251" y="697282"/>
                  </a:cubicBezTo>
                  <a:lnTo>
                    <a:pt x="28395" y="697282"/>
                  </a:lnTo>
                  <a:cubicBezTo>
                    <a:pt x="12713" y="697282"/>
                    <a:pt x="0" y="684569"/>
                    <a:pt x="0" y="668887"/>
                  </a:cubicBezTo>
                  <a:lnTo>
                    <a:pt x="0" y="28395"/>
                  </a:lnTo>
                  <a:cubicBezTo>
                    <a:pt x="0" y="12713"/>
                    <a:pt x="12713" y="0"/>
                    <a:pt x="28395" y="0"/>
                  </a:cubicBezTo>
                  <a:close/>
                </a:path>
              </a:pathLst>
            </a:custGeom>
            <a:solidFill>
              <a:srgbClr val="F4BA92"/>
            </a:solidFill>
            <a:ln w="57150">
              <a:solidFill>
                <a:srgbClr val="383838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606588" y="6582141"/>
            <a:ext cx="11203398" cy="2962813"/>
            <a:chOff x="0" y="0"/>
            <a:chExt cx="2527653" cy="6866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27653" cy="686686"/>
            </a:xfrm>
            <a:custGeom>
              <a:avLst/>
              <a:gdLst/>
              <a:ahLst/>
              <a:cxnLst/>
              <a:rect l="l" t="t" r="r" b="b"/>
              <a:pathLst>
                <a:path w="2527653" h="686686">
                  <a:moveTo>
                    <a:pt x="28395" y="0"/>
                  </a:moveTo>
                  <a:lnTo>
                    <a:pt x="2499258" y="0"/>
                  </a:lnTo>
                  <a:cubicBezTo>
                    <a:pt x="2514940" y="0"/>
                    <a:pt x="2527653" y="12713"/>
                    <a:pt x="2527653" y="28395"/>
                  </a:cubicBezTo>
                  <a:lnTo>
                    <a:pt x="2527653" y="658290"/>
                  </a:lnTo>
                  <a:cubicBezTo>
                    <a:pt x="2527653" y="673973"/>
                    <a:pt x="2514940" y="686686"/>
                    <a:pt x="2499258" y="686686"/>
                  </a:cubicBezTo>
                  <a:lnTo>
                    <a:pt x="28395" y="686686"/>
                  </a:lnTo>
                  <a:cubicBezTo>
                    <a:pt x="12713" y="686686"/>
                    <a:pt x="0" y="673973"/>
                    <a:pt x="0" y="658290"/>
                  </a:cubicBezTo>
                  <a:lnTo>
                    <a:pt x="0" y="28395"/>
                  </a:lnTo>
                  <a:cubicBezTo>
                    <a:pt x="0" y="12713"/>
                    <a:pt x="12713" y="0"/>
                    <a:pt x="28395" y="0"/>
                  </a:cubicBezTo>
                  <a:close/>
                </a:path>
              </a:pathLst>
            </a:custGeom>
            <a:solidFill>
              <a:srgbClr val="EFEFEF"/>
            </a:solidFill>
            <a:ln w="57150">
              <a:solidFill>
                <a:srgbClr val="383838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1177256"/>
            <a:ext cx="12971356" cy="1127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1"/>
              </a:lnSpc>
            </a:pPr>
            <a:r>
              <a:rPr lang="en-US" sz="8401">
                <a:solidFill>
                  <a:srgbClr val="383838"/>
                </a:solidFill>
                <a:latin typeface="Wedges"/>
              </a:rPr>
              <a:t>PROBLEM INTRODUCTION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54471" y="2958703"/>
            <a:ext cx="1816518" cy="15962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8"/>
              <p:cNvSpPr txBox="1"/>
              <p:nvPr/>
            </p:nvSpPr>
            <p:spPr>
              <a:xfrm>
                <a:off x="4079241" y="2999048"/>
                <a:ext cx="9527764" cy="273709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There are </a:t>
                </a: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𝑁</a:t>
                </a: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customers 1 ,2, …, </a:t>
                </a: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𝑁</a:t>
                </a: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such that customers </a:t>
                </a: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𝑖</a:t>
                </a: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requests to purchase an amount of goods 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the total cost of goods is 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There are </a:t>
                </a: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𝐾</a:t>
                </a: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delivery vehicles 1, 2, …, </a:t>
                </a: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𝐾</a:t>
                </a: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in which vehicle k has the minimum and maximum load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respectively. Calculate the delivery method for the customer such that: </a:t>
                </a:r>
              </a:p>
            </p:txBody>
          </p:sp>
        </mc:Choice>
        <mc:Fallback>
          <p:sp>
            <p:nvSpPr>
              <p:cNvPr id="18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41" y="2999048"/>
                <a:ext cx="9527764" cy="2737096"/>
              </a:xfrm>
              <a:prstGeom prst="rect">
                <a:avLst/>
              </a:prstGeom>
              <a:blipFill>
                <a:blip r:embed="rId8"/>
                <a:stretch>
                  <a:fillRect l="-2239" t="-4232" r="-2303" b="-6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9"/>
          <p:cNvSpPr txBox="1"/>
          <p:nvPr/>
        </p:nvSpPr>
        <p:spPr>
          <a:xfrm>
            <a:off x="6463854" y="6900363"/>
            <a:ext cx="11079139" cy="2400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8821" lvl="1" indent="-294411" algn="just">
              <a:lnSpc>
                <a:spcPts val="3818"/>
              </a:lnSpc>
              <a:buFont typeface="Arial"/>
              <a:buChar char="•"/>
            </a:pPr>
            <a:r>
              <a:rPr lang="en-US" sz="2800" dirty="0">
                <a:solidFill>
                  <a:srgbClr val="383838"/>
                </a:solidFill>
                <a:latin typeface="Century" panose="02040604050505020304" pitchFamily="18" charset="0"/>
              </a:rPr>
              <a:t> Each customer can only receive delivery by at most 1 vehicle.             </a:t>
            </a:r>
          </a:p>
          <a:p>
            <a:pPr marL="588821" lvl="1" indent="-294411" algn="just">
              <a:lnSpc>
                <a:spcPts val="3818"/>
              </a:lnSpc>
              <a:buFont typeface="Arial"/>
              <a:buChar char="•"/>
            </a:pPr>
            <a:r>
              <a:rPr lang="en-US" sz="2800" dirty="0">
                <a:solidFill>
                  <a:srgbClr val="383838"/>
                </a:solidFill>
                <a:latin typeface="Century" panose="02040604050505020304" pitchFamily="18" charset="0"/>
              </a:rPr>
              <a:t>The total amount of cargo on each vehicle must be within the minimum and maximum vehicle capacity.  </a:t>
            </a:r>
          </a:p>
          <a:p>
            <a:pPr marL="588821" lvl="1" indent="-294411" algn="just">
              <a:lnSpc>
                <a:spcPts val="3818"/>
              </a:lnSpc>
              <a:buFont typeface="Arial"/>
              <a:buChar char="•"/>
            </a:pPr>
            <a:r>
              <a:rPr lang="en-US" sz="2800" dirty="0">
                <a:solidFill>
                  <a:srgbClr val="383838"/>
                </a:solidFill>
                <a:latin typeface="Century" panose="02040604050505020304" pitchFamily="18" charset="0"/>
              </a:rPr>
              <a:t>The total cost of goods received by the served customers is maximized.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5750" y="2798783"/>
            <a:ext cx="13081749" cy="4181373"/>
            <a:chOff x="0" y="0"/>
            <a:chExt cx="3177503" cy="10156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77503" cy="1015638"/>
            </a:xfrm>
            <a:custGeom>
              <a:avLst/>
              <a:gdLst/>
              <a:ahLst/>
              <a:cxnLst/>
              <a:rect l="l" t="t" r="r" b="b"/>
              <a:pathLst>
                <a:path w="3177503" h="1015638">
                  <a:moveTo>
                    <a:pt x="23672" y="0"/>
                  </a:moveTo>
                  <a:lnTo>
                    <a:pt x="3153830" y="0"/>
                  </a:lnTo>
                  <a:cubicBezTo>
                    <a:pt x="3166904" y="0"/>
                    <a:pt x="3177503" y="10599"/>
                    <a:pt x="3177503" y="23672"/>
                  </a:cubicBezTo>
                  <a:lnTo>
                    <a:pt x="3177503" y="991966"/>
                  </a:lnTo>
                  <a:cubicBezTo>
                    <a:pt x="3177503" y="998244"/>
                    <a:pt x="3175009" y="1004265"/>
                    <a:pt x="3170569" y="1008705"/>
                  </a:cubicBezTo>
                  <a:cubicBezTo>
                    <a:pt x="3166130" y="1013144"/>
                    <a:pt x="3160108" y="1015638"/>
                    <a:pt x="3153830" y="1015638"/>
                  </a:cubicBezTo>
                  <a:lnTo>
                    <a:pt x="23672" y="1015638"/>
                  </a:lnTo>
                  <a:cubicBezTo>
                    <a:pt x="17394" y="1015638"/>
                    <a:pt x="11373" y="1013144"/>
                    <a:pt x="6933" y="1008705"/>
                  </a:cubicBezTo>
                  <a:cubicBezTo>
                    <a:pt x="2494" y="1004265"/>
                    <a:pt x="0" y="998244"/>
                    <a:pt x="0" y="991966"/>
                  </a:cubicBezTo>
                  <a:lnTo>
                    <a:pt x="0" y="23672"/>
                  </a:lnTo>
                  <a:cubicBezTo>
                    <a:pt x="0" y="10599"/>
                    <a:pt x="10599" y="0"/>
                    <a:pt x="23672" y="0"/>
                  </a:cubicBezTo>
                  <a:close/>
                </a:path>
              </a:pathLst>
            </a:custGeom>
            <a:solidFill>
              <a:srgbClr val="63B5DF"/>
            </a:solidFill>
            <a:ln w="57150">
              <a:solidFill>
                <a:srgbClr val="383838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20501" y="2633534"/>
            <a:ext cx="13053494" cy="4181373"/>
            <a:chOff x="0" y="0"/>
            <a:chExt cx="3170640" cy="10156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70640" cy="1015638"/>
            </a:xfrm>
            <a:custGeom>
              <a:avLst/>
              <a:gdLst/>
              <a:ahLst/>
              <a:cxnLst/>
              <a:rect l="l" t="t" r="r" b="b"/>
              <a:pathLst>
                <a:path w="3170640" h="1015638">
                  <a:moveTo>
                    <a:pt x="23724" y="0"/>
                  </a:moveTo>
                  <a:lnTo>
                    <a:pt x="3146916" y="0"/>
                  </a:lnTo>
                  <a:cubicBezTo>
                    <a:pt x="3153208" y="0"/>
                    <a:pt x="3159242" y="2499"/>
                    <a:pt x="3163691" y="6949"/>
                  </a:cubicBezTo>
                  <a:cubicBezTo>
                    <a:pt x="3168140" y="11398"/>
                    <a:pt x="3170640" y="17432"/>
                    <a:pt x="3170640" y="23724"/>
                  </a:cubicBezTo>
                  <a:lnTo>
                    <a:pt x="3170640" y="991915"/>
                  </a:lnTo>
                  <a:cubicBezTo>
                    <a:pt x="3170640" y="998206"/>
                    <a:pt x="3168140" y="1004241"/>
                    <a:pt x="3163691" y="1008690"/>
                  </a:cubicBezTo>
                  <a:cubicBezTo>
                    <a:pt x="3159242" y="1013139"/>
                    <a:pt x="3153208" y="1015638"/>
                    <a:pt x="3146916" y="1015638"/>
                  </a:cubicBezTo>
                  <a:lnTo>
                    <a:pt x="23724" y="1015638"/>
                  </a:lnTo>
                  <a:cubicBezTo>
                    <a:pt x="17432" y="1015638"/>
                    <a:pt x="11398" y="1013139"/>
                    <a:pt x="6949" y="1008690"/>
                  </a:cubicBezTo>
                  <a:cubicBezTo>
                    <a:pt x="2499" y="1004241"/>
                    <a:pt x="0" y="998206"/>
                    <a:pt x="0" y="991915"/>
                  </a:cubicBezTo>
                  <a:lnTo>
                    <a:pt x="0" y="23724"/>
                  </a:lnTo>
                  <a:cubicBezTo>
                    <a:pt x="0" y="17432"/>
                    <a:pt x="2499" y="11398"/>
                    <a:pt x="6949" y="6949"/>
                  </a:cubicBezTo>
                  <a:cubicBezTo>
                    <a:pt x="11398" y="2499"/>
                    <a:pt x="17432" y="0"/>
                    <a:pt x="23724" y="0"/>
                  </a:cubicBezTo>
                  <a:close/>
                </a:path>
              </a:pathLst>
            </a:custGeom>
            <a:solidFill>
              <a:srgbClr val="EFEFEF"/>
            </a:solidFill>
            <a:ln w="57150">
              <a:solidFill>
                <a:srgbClr val="383838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000184" y="6682519"/>
            <a:ext cx="8287632" cy="89905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54202">
            <a:off x="-2001204" y="6489779"/>
            <a:ext cx="5989989" cy="610281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03315" y="7627902"/>
            <a:ext cx="9826011" cy="326079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207418" y="7627902"/>
            <a:ext cx="1806535" cy="163039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827141" y="1162050"/>
            <a:ext cx="14633719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383838"/>
                </a:solidFill>
                <a:latin typeface="Wedges"/>
              </a:rPr>
              <a:t>SIMPLE VERSION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25561" y="7187344"/>
            <a:ext cx="2807372" cy="14212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4"/>
              <p:cNvSpPr txBox="1"/>
              <p:nvPr/>
            </p:nvSpPr>
            <p:spPr>
              <a:xfrm>
                <a:off x="3370708" y="3011374"/>
                <a:ext cx="11546583" cy="350589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 items, weight: 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value: 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800" dirty="0">
                  <a:effectLst/>
                  <a:latin typeface="Century" panose="020406040505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 cars, lower and upper bound for capacities: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800" dirty="0">
                  <a:effectLst/>
                  <a:latin typeface="Century" panose="020406040505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Find the packing method such that:</a:t>
                </a:r>
              </a:p>
              <a:p>
                <a:pPr marL="342900" lvl="0" indent="-342900">
                  <a:lnSpc>
                    <a:spcPct val="107000"/>
                  </a:lnSpc>
                  <a:buFont typeface="Century" panose="02040604050505020304" pitchFamily="18" charset="0"/>
                  <a:buChar char="-"/>
                </a:pP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Each item is only assigned to at most 1 car.</a:t>
                </a:r>
              </a:p>
              <a:p>
                <a:pPr marL="342900" lvl="0" indent="-342900">
                  <a:lnSpc>
                    <a:spcPct val="107000"/>
                  </a:lnSpc>
                  <a:buFont typeface="Century" panose="02040604050505020304" pitchFamily="18" charset="0"/>
                  <a:buChar char="-"/>
                </a:pP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total weight of items on each car is between the lower and upper bound of capacity.</a:t>
                </a: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Century" panose="02040604050505020304" pitchFamily="18" charset="0"/>
                  <a:buChar char="-"/>
                </a:pP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total value of items on cars is maximized.</a:t>
                </a:r>
              </a:p>
            </p:txBody>
          </p:sp>
        </mc:Choice>
        <mc:Fallback>
          <p:sp>
            <p:nvSpPr>
              <p:cNvPr id="14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708" y="3011374"/>
                <a:ext cx="11546583" cy="3505896"/>
              </a:xfrm>
              <a:prstGeom prst="rect">
                <a:avLst/>
              </a:prstGeom>
              <a:blipFill>
                <a:blip r:embed="rId12"/>
                <a:stretch>
                  <a:fillRect l="-1901" t="-3304" b="-5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78338" y="-425585"/>
            <a:ext cx="22444676" cy="111381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-315698" y="-84149"/>
            <a:ext cx="5155197" cy="36003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486570" flipH="1">
            <a:off x="13803557" y="6716645"/>
            <a:ext cx="5560046" cy="492420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151664" y="-1712231"/>
            <a:ext cx="5240901" cy="548186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638606" y="8229600"/>
            <a:ext cx="4282533" cy="4114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21238" y="3126542"/>
            <a:ext cx="16038062" cy="4186316"/>
            <a:chOff x="0" y="0"/>
            <a:chExt cx="4224016" cy="11025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24016" cy="1102569"/>
            </a:xfrm>
            <a:custGeom>
              <a:avLst/>
              <a:gdLst/>
              <a:ahLst/>
              <a:cxnLst/>
              <a:rect l="l" t="t" r="r" b="b"/>
              <a:pathLst>
                <a:path w="4224016" h="1102569">
                  <a:moveTo>
                    <a:pt x="19309" y="0"/>
                  </a:moveTo>
                  <a:lnTo>
                    <a:pt x="4204707" y="0"/>
                  </a:lnTo>
                  <a:cubicBezTo>
                    <a:pt x="4209828" y="0"/>
                    <a:pt x="4214740" y="2034"/>
                    <a:pt x="4218361" y="5655"/>
                  </a:cubicBezTo>
                  <a:cubicBezTo>
                    <a:pt x="4221982" y="9277"/>
                    <a:pt x="4224016" y="14188"/>
                    <a:pt x="4224016" y="19309"/>
                  </a:cubicBezTo>
                  <a:lnTo>
                    <a:pt x="4224016" y="1083260"/>
                  </a:lnTo>
                  <a:cubicBezTo>
                    <a:pt x="4224016" y="1088381"/>
                    <a:pt x="4221982" y="1093292"/>
                    <a:pt x="4218361" y="1096913"/>
                  </a:cubicBezTo>
                  <a:cubicBezTo>
                    <a:pt x="4214740" y="1100535"/>
                    <a:pt x="4209828" y="1102569"/>
                    <a:pt x="4204707" y="1102569"/>
                  </a:cubicBezTo>
                  <a:lnTo>
                    <a:pt x="19309" y="1102569"/>
                  </a:lnTo>
                  <a:cubicBezTo>
                    <a:pt x="14188" y="1102569"/>
                    <a:pt x="9277" y="1100535"/>
                    <a:pt x="5655" y="1096913"/>
                  </a:cubicBezTo>
                  <a:cubicBezTo>
                    <a:pt x="2034" y="1093292"/>
                    <a:pt x="0" y="1088381"/>
                    <a:pt x="0" y="1083260"/>
                  </a:cubicBezTo>
                  <a:lnTo>
                    <a:pt x="0" y="19309"/>
                  </a:lnTo>
                  <a:cubicBezTo>
                    <a:pt x="0" y="14188"/>
                    <a:pt x="2034" y="9277"/>
                    <a:pt x="5655" y="5655"/>
                  </a:cubicBezTo>
                  <a:cubicBezTo>
                    <a:pt x="9277" y="2034"/>
                    <a:pt x="14188" y="0"/>
                    <a:pt x="19309" y="0"/>
                  </a:cubicBezTo>
                  <a:close/>
                </a:path>
              </a:pathLst>
            </a:custGeom>
            <a:solidFill>
              <a:srgbClr val="E66947"/>
            </a:solidFill>
            <a:ln w="57150">
              <a:solidFill>
                <a:srgbClr val="383838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2974142"/>
            <a:ext cx="16078200" cy="4186316"/>
            <a:chOff x="0" y="0"/>
            <a:chExt cx="4234588" cy="11025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34588" cy="1102569"/>
            </a:xfrm>
            <a:custGeom>
              <a:avLst/>
              <a:gdLst/>
              <a:ahLst/>
              <a:cxnLst/>
              <a:rect l="l" t="t" r="r" b="b"/>
              <a:pathLst>
                <a:path w="4234588" h="1102569">
                  <a:moveTo>
                    <a:pt x="19261" y="0"/>
                  </a:moveTo>
                  <a:lnTo>
                    <a:pt x="4215327" y="0"/>
                  </a:lnTo>
                  <a:cubicBezTo>
                    <a:pt x="4225965" y="0"/>
                    <a:pt x="4234588" y="8623"/>
                    <a:pt x="4234588" y="19261"/>
                  </a:cubicBezTo>
                  <a:lnTo>
                    <a:pt x="4234588" y="1083308"/>
                  </a:lnTo>
                  <a:cubicBezTo>
                    <a:pt x="4234588" y="1093946"/>
                    <a:pt x="4225965" y="1102569"/>
                    <a:pt x="4215327" y="1102569"/>
                  </a:cubicBezTo>
                  <a:lnTo>
                    <a:pt x="19261" y="1102569"/>
                  </a:lnTo>
                  <a:cubicBezTo>
                    <a:pt x="8623" y="1102569"/>
                    <a:pt x="0" y="1093946"/>
                    <a:pt x="0" y="1083308"/>
                  </a:cubicBezTo>
                  <a:lnTo>
                    <a:pt x="0" y="19261"/>
                  </a:lnTo>
                  <a:cubicBezTo>
                    <a:pt x="0" y="8623"/>
                    <a:pt x="8623" y="0"/>
                    <a:pt x="19261" y="0"/>
                  </a:cubicBezTo>
                  <a:close/>
                </a:path>
              </a:pathLst>
            </a:custGeom>
            <a:solidFill>
              <a:srgbClr val="B1E1D2"/>
            </a:solidFill>
            <a:ln w="57150">
              <a:solidFill>
                <a:srgbClr val="383838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689077" y="5219700"/>
            <a:ext cx="8378723" cy="882815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1019301">
            <a:off x="8452881" y="2215621"/>
            <a:ext cx="1382238" cy="138223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277543" y="3824320"/>
            <a:ext cx="10249676" cy="2524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4"/>
              </a:lnSpc>
            </a:pPr>
            <a:r>
              <a:rPr lang="en-US" sz="7734" dirty="0">
                <a:solidFill>
                  <a:srgbClr val="383838"/>
                </a:solidFill>
                <a:latin typeface="Bogart Black"/>
              </a:rPr>
              <a:t>INPUT SPECIFICATION 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6095744" y="1011231"/>
            <a:ext cx="1163556" cy="14095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753813" y="4813722"/>
            <a:ext cx="9004294" cy="917389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-682011" y="7501501"/>
            <a:ext cx="9826011" cy="326079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533042">
            <a:off x="3233166" y="8040397"/>
            <a:ext cx="5695369" cy="514956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6432169" y="1388668"/>
            <a:ext cx="11472270" cy="7639421"/>
            <a:chOff x="0" y="0"/>
            <a:chExt cx="2015341" cy="1998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5341" cy="1998876"/>
            </a:xfrm>
            <a:custGeom>
              <a:avLst/>
              <a:gdLst/>
              <a:ahLst/>
              <a:cxnLst/>
              <a:rect l="l" t="t" r="r" b="b"/>
              <a:pathLst>
                <a:path w="2015341" h="1998876">
                  <a:moveTo>
                    <a:pt x="35695" y="0"/>
                  </a:moveTo>
                  <a:lnTo>
                    <a:pt x="1979646" y="0"/>
                  </a:lnTo>
                  <a:cubicBezTo>
                    <a:pt x="1989113" y="0"/>
                    <a:pt x="1998192" y="3761"/>
                    <a:pt x="2004886" y="10455"/>
                  </a:cubicBezTo>
                  <a:cubicBezTo>
                    <a:pt x="2011580" y="17149"/>
                    <a:pt x="2015341" y="26228"/>
                    <a:pt x="2015341" y="35695"/>
                  </a:cubicBezTo>
                  <a:lnTo>
                    <a:pt x="2015341" y="1963181"/>
                  </a:lnTo>
                  <a:cubicBezTo>
                    <a:pt x="2015341" y="1972648"/>
                    <a:pt x="2011580" y="1981727"/>
                    <a:pt x="2004886" y="1988421"/>
                  </a:cubicBezTo>
                  <a:cubicBezTo>
                    <a:pt x="1998192" y="1995115"/>
                    <a:pt x="1989113" y="1998876"/>
                    <a:pt x="1979646" y="1998876"/>
                  </a:cubicBezTo>
                  <a:lnTo>
                    <a:pt x="35695" y="1998876"/>
                  </a:lnTo>
                  <a:cubicBezTo>
                    <a:pt x="26228" y="1998876"/>
                    <a:pt x="17149" y="1995115"/>
                    <a:pt x="10455" y="1988421"/>
                  </a:cubicBezTo>
                  <a:cubicBezTo>
                    <a:pt x="3761" y="1981727"/>
                    <a:pt x="0" y="1972648"/>
                    <a:pt x="0" y="1963181"/>
                  </a:cubicBezTo>
                  <a:lnTo>
                    <a:pt x="0" y="35695"/>
                  </a:lnTo>
                  <a:cubicBezTo>
                    <a:pt x="0" y="26228"/>
                    <a:pt x="3761" y="17149"/>
                    <a:pt x="10455" y="10455"/>
                  </a:cubicBezTo>
                  <a:cubicBezTo>
                    <a:pt x="17149" y="3761"/>
                    <a:pt x="26228" y="0"/>
                    <a:pt x="35695" y="0"/>
                  </a:cubicBezTo>
                  <a:close/>
                </a:path>
              </a:pathLst>
            </a:custGeom>
            <a:solidFill>
              <a:srgbClr val="63B5DF"/>
            </a:solidFill>
            <a:ln w="57150">
              <a:solidFill>
                <a:srgbClr val="383838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59380" y="1215880"/>
            <a:ext cx="11472270" cy="7639421"/>
            <a:chOff x="0" y="0"/>
            <a:chExt cx="2015341" cy="19915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5341" cy="1991540"/>
            </a:xfrm>
            <a:custGeom>
              <a:avLst/>
              <a:gdLst/>
              <a:ahLst/>
              <a:cxnLst/>
              <a:rect l="l" t="t" r="r" b="b"/>
              <a:pathLst>
                <a:path w="2015341" h="1991540">
                  <a:moveTo>
                    <a:pt x="35695" y="0"/>
                  </a:moveTo>
                  <a:lnTo>
                    <a:pt x="1979646" y="0"/>
                  </a:lnTo>
                  <a:cubicBezTo>
                    <a:pt x="1989113" y="0"/>
                    <a:pt x="1998192" y="3761"/>
                    <a:pt x="2004886" y="10455"/>
                  </a:cubicBezTo>
                  <a:cubicBezTo>
                    <a:pt x="2011580" y="17149"/>
                    <a:pt x="2015341" y="26228"/>
                    <a:pt x="2015341" y="35695"/>
                  </a:cubicBezTo>
                  <a:lnTo>
                    <a:pt x="2015341" y="1955845"/>
                  </a:lnTo>
                  <a:cubicBezTo>
                    <a:pt x="2015341" y="1965312"/>
                    <a:pt x="2011580" y="1974391"/>
                    <a:pt x="2004886" y="1981085"/>
                  </a:cubicBezTo>
                  <a:cubicBezTo>
                    <a:pt x="1998192" y="1987779"/>
                    <a:pt x="1989113" y="1991540"/>
                    <a:pt x="1979646" y="1991540"/>
                  </a:cubicBezTo>
                  <a:lnTo>
                    <a:pt x="35695" y="1991540"/>
                  </a:lnTo>
                  <a:cubicBezTo>
                    <a:pt x="26228" y="1991540"/>
                    <a:pt x="17149" y="1987779"/>
                    <a:pt x="10455" y="1981085"/>
                  </a:cubicBezTo>
                  <a:cubicBezTo>
                    <a:pt x="3761" y="1974391"/>
                    <a:pt x="0" y="1965312"/>
                    <a:pt x="0" y="1955845"/>
                  </a:cubicBezTo>
                  <a:lnTo>
                    <a:pt x="0" y="35695"/>
                  </a:lnTo>
                  <a:cubicBezTo>
                    <a:pt x="0" y="26228"/>
                    <a:pt x="3761" y="17149"/>
                    <a:pt x="10455" y="10455"/>
                  </a:cubicBezTo>
                  <a:cubicBezTo>
                    <a:pt x="17149" y="3761"/>
                    <a:pt x="26228" y="0"/>
                    <a:pt x="35695" y="0"/>
                  </a:cubicBez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383838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318225" y="3987360"/>
            <a:ext cx="4573332" cy="1122916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56350" y="782679"/>
            <a:ext cx="5524500" cy="2273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5500" dirty="0">
                <a:solidFill>
                  <a:srgbClr val="383838"/>
                </a:solidFill>
                <a:latin typeface="Wedges"/>
              </a:rPr>
              <a:t>INPUT SPECIFICATION 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489788" y="3650418"/>
            <a:ext cx="1028451" cy="90375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flipH="1">
            <a:off x="5807601" y="751529"/>
            <a:ext cx="1329758" cy="16109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62772E-46E1-54EB-6378-477356A9DC27}"/>
                  </a:ext>
                </a:extLst>
              </p:cNvPr>
              <p:cNvSpPr txBox="1"/>
              <p:nvPr/>
            </p:nvSpPr>
            <p:spPr>
              <a:xfrm>
                <a:off x="6639798" y="1467291"/>
                <a:ext cx="10809502" cy="7304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000_sample_data.txt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8 3      		N = 8: Number of items (customers)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 5			K = 3: Number of cars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6 3		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 5	    Weight and value of 8 items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5 5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3 4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4 3	</a:t>
                </a:r>
                <a:r>
                  <a:rPr lang="en-US" sz="28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    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</m:t>
                    </m:r>
                    <m:d>
                      <m:d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</m:t>
                        </m:r>
                      </m:e>
                    </m:d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r>
                  <a:rPr lang="en-US" sz="28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Weight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e>
                      <m:sup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item</a:t>
                </a:r>
                <a:endParaRPr lang="en-US" sz="2800" dirty="0">
                  <a:effectLst/>
                  <a:latin typeface="Century" panose="020406040505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4 6		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    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</m:t>
                    </m:r>
                    <m:d>
                      <m:d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</m:t>
                        </m:r>
                      </m:e>
                    </m:d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en-US" sz="28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Value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e>
                      <m:sup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item</a:t>
                </a:r>
                <a:endParaRPr lang="en-US" sz="2800" dirty="0">
                  <a:effectLst/>
                  <a:latin typeface="Century" panose="020406040505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2 1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10 14	         Lower and upper bound of capacities of 3 cars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6 7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7 8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=7, </m:t>
                    </m:r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=8:</m:t>
                    </m:r>
                  </m:oMath>
                </a14:m>
                <a:r>
                  <a:rPr lang="en-US" sz="28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Lower, upper bound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car</a:t>
                </a:r>
                <a:endParaRPr lang="en-US" sz="2800" dirty="0">
                  <a:effectLst/>
                  <a:latin typeface="Century" panose="020406040505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62772E-46E1-54EB-6378-477356A9D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98" y="1467291"/>
                <a:ext cx="10809502" cy="7304051"/>
              </a:xfrm>
              <a:prstGeom prst="rect">
                <a:avLst/>
              </a:prstGeom>
              <a:blipFill>
                <a:blip r:embed="rId14"/>
                <a:stretch>
                  <a:fillRect l="-1128" t="-1002" r="-902" b="-1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85FE0F-DB98-81D0-562F-E821B0031443}"/>
              </a:ext>
            </a:extLst>
          </p:cNvPr>
          <p:cNvCxnSpPr/>
          <p:nvPr/>
        </p:nvCxnSpPr>
        <p:spPr>
          <a:xfrm>
            <a:off x="7467600" y="2362469"/>
            <a:ext cx="18288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ight Brace 22">
            <a:extLst>
              <a:ext uri="{FF2B5EF4-FFF2-40B4-BE49-F238E27FC236}">
                <a16:creationId xmlns:a16="http://schemas.microsoft.com/office/drawing/2014/main" id="{116AAB89-BA34-DCBE-0FD0-1DB8E672DAF3}"/>
              </a:ext>
            </a:extLst>
          </p:cNvPr>
          <p:cNvSpPr/>
          <p:nvPr/>
        </p:nvSpPr>
        <p:spPr>
          <a:xfrm>
            <a:off x="7467600" y="2857500"/>
            <a:ext cx="381000" cy="3978024"/>
          </a:xfrm>
          <a:prstGeom prst="rightBrace">
            <a:avLst>
              <a:gd name="adj1" fmla="val 8333"/>
              <a:gd name="adj2" fmla="val 2892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3A90D77D-FDA1-520E-D1FD-FD2EC195E761}"/>
              </a:ext>
            </a:extLst>
          </p:cNvPr>
          <p:cNvCxnSpPr/>
          <p:nvPr/>
        </p:nvCxnSpPr>
        <p:spPr>
          <a:xfrm>
            <a:off x="7467600" y="2362469"/>
            <a:ext cx="1828800" cy="49503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F0B5002-2FD5-85E7-C63E-9D59C28CB8B6}"/>
              </a:ext>
            </a:extLst>
          </p:cNvPr>
          <p:cNvCxnSpPr>
            <a:cxnSpLocks/>
          </p:cNvCxnSpPr>
          <p:nvPr/>
        </p:nvCxnSpPr>
        <p:spPr>
          <a:xfrm>
            <a:off x="7467600" y="5791926"/>
            <a:ext cx="1828800" cy="0"/>
          </a:xfrm>
          <a:prstGeom prst="straightConnector1">
            <a:avLst/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A6A6D5D6-9644-5D3A-179A-F1C6141EBF38}"/>
              </a:ext>
            </a:extLst>
          </p:cNvPr>
          <p:cNvCxnSpPr>
            <a:cxnSpLocks/>
          </p:cNvCxnSpPr>
          <p:nvPr/>
        </p:nvCxnSpPr>
        <p:spPr>
          <a:xfrm>
            <a:off x="7543800" y="5791926"/>
            <a:ext cx="1752600" cy="494572"/>
          </a:xfrm>
          <a:prstGeom prst="curvedConnector3">
            <a:avLst/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ight Brace 37">
            <a:extLst>
              <a:ext uri="{FF2B5EF4-FFF2-40B4-BE49-F238E27FC236}">
                <a16:creationId xmlns:a16="http://schemas.microsoft.com/office/drawing/2014/main" id="{1E4E4FC6-4D3A-EEDF-6956-8A3231D6493D}"/>
              </a:ext>
            </a:extLst>
          </p:cNvPr>
          <p:cNvSpPr/>
          <p:nvPr/>
        </p:nvSpPr>
        <p:spPr>
          <a:xfrm>
            <a:off x="7772400" y="7353300"/>
            <a:ext cx="478317" cy="1273662"/>
          </a:xfrm>
          <a:prstGeom prst="rightBrace">
            <a:avLst>
              <a:gd name="adj1" fmla="val 8333"/>
              <a:gd name="adj2" fmla="val 15300"/>
            </a:avLst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1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97393" y="-335791"/>
            <a:ext cx="22082785" cy="109585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577004" y="1835411"/>
            <a:ext cx="13438793" cy="69209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424604" y="1683011"/>
            <a:ext cx="13438793" cy="692097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-114628">
            <a:off x="3998727" y="3298831"/>
            <a:ext cx="10289216" cy="391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>
                <a:solidFill>
                  <a:srgbClr val="383838"/>
                </a:solidFill>
                <a:latin typeface="Wedges"/>
              </a:rPr>
              <a:t>DATA GENERATION </a:t>
            </a:r>
          </a:p>
          <a:p>
            <a:pPr algn="ctr">
              <a:lnSpc>
                <a:spcPts val="10400"/>
              </a:lnSpc>
            </a:pPr>
            <a:r>
              <a:rPr lang="en-US" sz="8000">
                <a:solidFill>
                  <a:srgbClr val="383838"/>
                </a:solidFill>
                <a:latin typeface="Wedges"/>
              </a:rPr>
              <a:t>And properties of data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683368" y="6222972"/>
            <a:ext cx="5286989" cy="607065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81247" y="1449812"/>
            <a:ext cx="3186482" cy="16131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583187" y="6572354"/>
            <a:ext cx="5550303" cy="416777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3008334" y="6017394"/>
            <a:ext cx="1653126" cy="145268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186453" y="2027949"/>
            <a:ext cx="1653126" cy="14526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753813" y="4813722"/>
            <a:ext cx="9004294" cy="91738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-682011" y="7501501"/>
            <a:ext cx="9826011" cy="32607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533042">
            <a:off x="5211436" y="8216243"/>
            <a:ext cx="5695369" cy="514956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888839" y="1837147"/>
            <a:ext cx="13044868" cy="6954834"/>
            <a:chOff x="0" y="0"/>
            <a:chExt cx="2654757" cy="12329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4757" cy="1232965"/>
            </a:xfrm>
            <a:custGeom>
              <a:avLst/>
              <a:gdLst/>
              <a:ahLst/>
              <a:cxnLst/>
              <a:rect l="l" t="t" r="r" b="b"/>
              <a:pathLst>
                <a:path w="2654757" h="1232965">
                  <a:moveTo>
                    <a:pt x="23565" y="0"/>
                  </a:moveTo>
                  <a:lnTo>
                    <a:pt x="2631193" y="0"/>
                  </a:lnTo>
                  <a:cubicBezTo>
                    <a:pt x="2644207" y="0"/>
                    <a:pt x="2654757" y="10550"/>
                    <a:pt x="2654757" y="23565"/>
                  </a:cubicBezTo>
                  <a:lnTo>
                    <a:pt x="2654757" y="1209400"/>
                  </a:lnTo>
                  <a:cubicBezTo>
                    <a:pt x="2654757" y="1215650"/>
                    <a:pt x="2652275" y="1221644"/>
                    <a:pt x="2647855" y="1226063"/>
                  </a:cubicBezTo>
                  <a:cubicBezTo>
                    <a:pt x="2643436" y="1230482"/>
                    <a:pt x="2637442" y="1232965"/>
                    <a:pt x="2631193" y="1232965"/>
                  </a:cubicBezTo>
                  <a:lnTo>
                    <a:pt x="23565" y="1232965"/>
                  </a:lnTo>
                  <a:cubicBezTo>
                    <a:pt x="17315" y="1232965"/>
                    <a:pt x="11321" y="1230482"/>
                    <a:pt x="6902" y="1226063"/>
                  </a:cubicBezTo>
                  <a:cubicBezTo>
                    <a:pt x="2483" y="1221644"/>
                    <a:pt x="0" y="1215650"/>
                    <a:pt x="0" y="1209400"/>
                  </a:cubicBezTo>
                  <a:lnTo>
                    <a:pt x="0" y="23565"/>
                  </a:lnTo>
                  <a:cubicBezTo>
                    <a:pt x="0" y="17315"/>
                    <a:pt x="2483" y="11321"/>
                    <a:pt x="6902" y="6902"/>
                  </a:cubicBezTo>
                  <a:cubicBezTo>
                    <a:pt x="11321" y="2483"/>
                    <a:pt x="17315" y="0"/>
                    <a:pt x="23565" y="0"/>
                  </a:cubicBezTo>
                  <a:close/>
                </a:path>
              </a:pathLst>
            </a:custGeom>
            <a:solidFill>
              <a:srgbClr val="F4BA92"/>
            </a:solidFill>
            <a:ln w="57150">
              <a:solidFill>
                <a:srgbClr val="383838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90146" y="1580309"/>
            <a:ext cx="12907707" cy="6879842"/>
            <a:chOff x="0" y="0"/>
            <a:chExt cx="2646519" cy="12329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6519" cy="1232965"/>
            </a:xfrm>
            <a:custGeom>
              <a:avLst/>
              <a:gdLst/>
              <a:ahLst/>
              <a:cxnLst/>
              <a:rect l="l" t="t" r="r" b="b"/>
              <a:pathLst>
                <a:path w="2646519" h="1232965">
                  <a:moveTo>
                    <a:pt x="23638" y="0"/>
                  </a:moveTo>
                  <a:lnTo>
                    <a:pt x="2622881" y="0"/>
                  </a:lnTo>
                  <a:cubicBezTo>
                    <a:pt x="2635936" y="0"/>
                    <a:pt x="2646519" y="10583"/>
                    <a:pt x="2646519" y="23638"/>
                  </a:cubicBezTo>
                  <a:lnTo>
                    <a:pt x="2646519" y="1209327"/>
                  </a:lnTo>
                  <a:cubicBezTo>
                    <a:pt x="2646519" y="1215596"/>
                    <a:pt x="2644029" y="1221608"/>
                    <a:pt x="2639596" y="1226041"/>
                  </a:cubicBezTo>
                  <a:cubicBezTo>
                    <a:pt x="2635163" y="1230474"/>
                    <a:pt x="2629150" y="1232965"/>
                    <a:pt x="2622881" y="1232965"/>
                  </a:cubicBezTo>
                  <a:lnTo>
                    <a:pt x="23638" y="1232965"/>
                  </a:lnTo>
                  <a:cubicBezTo>
                    <a:pt x="10583" y="1232965"/>
                    <a:pt x="0" y="1222382"/>
                    <a:pt x="0" y="1209327"/>
                  </a:cubicBezTo>
                  <a:lnTo>
                    <a:pt x="0" y="23638"/>
                  </a:lnTo>
                  <a:cubicBezTo>
                    <a:pt x="0" y="10583"/>
                    <a:pt x="10583" y="0"/>
                    <a:pt x="23638" y="0"/>
                  </a:cubicBezTo>
                  <a:close/>
                </a:path>
              </a:pathLst>
            </a:custGeom>
            <a:solidFill>
              <a:srgbClr val="EFEFEF"/>
            </a:solidFill>
            <a:ln w="57150">
              <a:solidFill>
                <a:srgbClr val="383838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996956" y="1738593"/>
            <a:ext cx="12294086" cy="6563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3500" b="1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Define the number of cars:</a:t>
            </a:r>
          </a:p>
          <a:p>
            <a:pPr indent="457200" algn="just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35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 will be 36 different input files, each of them has the number of cars (K) as follow:</a:t>
            </a:r>
          </a:p>
          <a:p>
            <a:pPr marL="342900" lvl="0" indent="-342900" algn="just">
              <a:lnSpc>
                <a:spcPct val="150000"/>
              </a:lnSpc>
              <a:buFont typeface="Century" panose="02040604050505020304" pitchFamily="18" charset="0"/>
              <a:buChar char="-"/>
              <a:tabLst>
                <a:tab pos="457200" algn="l"/>
              </a:tabLst>
            </a:pPr>
            <a:r>
              <a:rPr lang="en-US" sz="35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 easy and medium files: From 2 to 5 with 5 cases for each value of K</a:t>
            </a:r>
          </a:p>
          <a:p>
            <a:pPr marL="342900" lvl="0" indent="-342900" algn="just">
              <a:lnSpc>
                <a:spcPct val="150000"/>
              </a:lnSpc>
              <a:buFont typeface="Century" panose="02040604050505020304" pitchFamily="18" charset="0"/>
              <a:buChar char="-"/>
              <a:tabLst>
                <a:tab pos="457200" algn="l"/>
              </a:tabLst>
            </a:pPr>
            <a:r>
              <a:rPr lang="en-US" sz="35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 hard files: From 6 to 15 with step 1, i.e. 6, 7, 8, …, 15</a:t>
            </a:r>
          </a:p>
          <a:p>
            <a:pPr marL="342900" lvl="0" indent="-342900" algn="just">
              <a:lnSpc>
                <a:spcPct val="150000"/>
              </a:lnSpc>
              <a:buFont typeface="Century" panose="02040604050505020304" pitchFamily="18" charset="0"/>
              <a:buChar char="-"/>
              <a:tabLst>
                <a:tab pos="457200" algn="l"/>
              </a:tabLst>
            </a:pPr>
            <a:r>
              <a:rPr lang="en-US" sz="35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 very hard files: K = 20, 25, 30, 35, 40, 45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Century" panose="02040604050505020304" pitchFamily="18" charset="0"/>
              <a:buChar char="-"/>
              <a:tabLst>
                <a:tab pos="457200" algn="l"/>
              </a:tabLst>
            </a:pPr>
            <a:r>
              <a:rPr lang="en-US" sz="35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sample file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753813" y="4813722"/>
            <a:ext cx="9004294" cy="91738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-682011" y="7501501"/>
            <a:ext cx="9826011" cy="32607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533042">
            <a:off x="5211436" y="8216243"/>
            <a:ext cx="5695369" cy="514956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551796" y="2127012"/>
            <a:ext cx="15661708" cy="6163380"/>
            <a:chOff x="0" y="0"/>
            <a:chExt cx="2654757" cy="12329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4757" cy="1232965"/>
            </a:xfrm>
            <a:custGeom>
              <a:avLst/>
              <a:gdLst/>
              <a:ahLst/>
              <a:cxnLst/>
              <a:rect l="l" t="t" r="r" b="b"/>
              <a:pathLst>
                <a:path w="2654757" h="1232965">
                  <a:moveTo>
                    <a:pt x="23565" y="0"/>
                  </a:moveTo>
                  <a:lnTo>
                    <a:pt x="2631193" y="0"/>
                  </a:lnTo>
                  <a:cubicBezTo>
                    <a:pt x="2644207" y="0"/>
                    <a:pt x="2654757" y="10550"/>
                    <a:pt x="2654757" y="23565"/>
                  </a:cubicBezTo>
                  <a:lnTo>
                    <a:pt x="2654757" y="1209400"/>
                  </a:lnTo>
                  <a:cubicBezTo>
                    <a:pt x="2654757" y="1215650"/>
                    <a:pt x="2652275" y="1221644"/>
                    <a:pt x="2647855" y="1226063"/>
                  </a:cubicBezTo>
                  <a:cubicBezTo>
                    <a:pt x="2643436" y="1230482"/>
                    <a:pt x="2637442" y="1232965"/>
                    <a:pt x="2631193" y="1232965"/>
                  </a:cubicBezTo>
                  <a:lnTo>
                    <a:pt x="23565" y="1232965"/>
                  </a:lnTo>
                  <a:cubicBezTo>
                    <a:pt x="17315" y="1232965"/>
                    <a:pt x="11321" y="1230482"/>
                    <a:pt x="6902" y="1226063"/>
                  </a:cubicBezTo>
                  <a:cubicBezTo>
                    <a:pt x="2483" y="1221644"/>
                    <a:pt x="0" y="1215650"/>
                    <a:pt x="0" y="1209400"/>
                  </a:cubicBezTo>
                  <a:lnTo>
                    <a:pt x="0" y="23565"/>
                  </a:lnTo>
                  <a:cubicBezTo>
                    <a:pt x="0" y="17315"/>
                    <a:pt x="2483" y="11321"/>
                    <a:pt x="6902" y="6902"/>
                  </a:cubicBezTo>
                  <a:cubicBezTo>
                    <a:pt x="11321" y="2483"/>
                    <a:pt x="17315" y="0"/>
                    <a:pt x="23565" y="0"/>
                  </a:cubicBezTo>
                  <a:close/>
                </a:path>
              </a:pathLst>
            </a:custGeom>
            <a:solidFill>
              <a:srgbClr val="F4BA92"/>
            </a:solidFill>
            <a:ln w="57150">
              <a:solidFill>
                <a:srgbClr val="383838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2000" y="1409700"/>
            <a:ext cx="16089514" cy="6522036"/>
            <a:chOff x="0" y="-57150"/>
            <a:chExt cx="2625097" cy="1039257"/>
          </a:xfrm>
        </p:grpSpPr>
        <p:sp>
          <p:nvSpPr>
            <p:cNvPr id="9" name="Freeform 9"/>
            <p:cNvSpPr/>
            <p:nvPr/>
          </p:nvSpPr>
          <p:spPr>
            <a:xfrm>
              <a:off x="69799" y="0"/>
              <a:ext cx="2555298" cy="982107"/>
            </a:xfrm>
            <a:custGeom>
              <a:avLst/>
              <a:gdLst/>
              <a:ahLst/>
              <a:cxnLst/>
              <a:rect l="l" t="t" r="r" b="b"/>
              <a:pathLst>
                <a:path w="2646519" h="1232965">
                  <a:moveTo>
                    <a:pt x="23638" y="0"/>
                  </a:moveTo>
                  <a:lnTo>
                    <a:pt x="2622881" y="0"/>
                  </a:lnTo>
                  <a:cubicBezTo>
                    <a:pt x="2635936" y="0"/>
                    <a:pt x="2646519" y="10583"/>
                    <a:pt x="2646519" y="23638"/>
                  </a:cubicBezTo>
                  <a:lnTo>
                    <a:pt x="2646519" y="1209327"/>
                  </a:lnTo>
                  <a:cubicBezTo>
                    <a:pt x="2646519" y="1215596"/>
                    <a:pt x="2644029" y="1221608"/>
                    <a:pt x="2639596" y="1226041"/>
                  </a:cubicBezTo>
                  <a:cubicBezTo>
                    <a:pt x="2635163" y="1230474"/>
                    <a:pt x="2629150" y="1232965"/>
                    <a:pt x="2622881" y="1232965"/>
                  </a:cubicBezTo>
                  <a:lnTo>
                    <a:pt x="23638" y="1232965"/>
                  </a:lnTo>
                  <a:cubicBezTo>
                    <a:pt x="10583" y="1232965"/>
                    <a:pt x="0" y="1222382"/>
                    <a:pt x="0" y="1209327"/>
                  </a:cubicBezTo>
                  <a:lnTo>
                    <a:pt x="0" y="23638"/>
                  </a:lnTo>
                  <a:cubicBezTo>
                    <a:pt x="0" y="10583"/>
                    <a:pt x="10583" y="0"/>
                    <a:pt x="23638" y="0"/>
                  </a:cubicBezTo>
                  <a:close/>
                </a:path>
              </a:pathLst>
            </a:custGeom>
            <a:solidFill>
              <a:srgbClr val="EFEFEF"/>
            </a:solidFill>
            <a:ln w="57150">
              <a:solidFill>
                <a:srgbClr val="383838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1"/>
              <p:cNvSpPr txBox="1"/>
              <p:nvPr/>
            </p:nvSpPr>
            <p:spPr>
              <a:xfrm>
                <a:off x="1573737" y="1796849"/>
                <a:ext cx="14797657" cy="57553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3500" b="1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generating algorithm for each file: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Century" panose="02040604050505020304" pitchFamily="18" charset="0"/>
                  <a:buChar char="-"/>
                </a:pPr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Randomize the number of items (</a:t>
                </a:r>
                <a14:m>
                  <m:oMath xmlns:m="http://schemas.openxmlformats.org/officeDocument/2006/math">
                    <m:r>
                      <a:rPr lang="en-US" sz="3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sz="3500" dirty="0">
                    <a:effectLst/>
                    <a:latin typeface="Century" panose="020406040505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based on the number of cars (approximately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3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Century" panose="02040604050505020304" pitchFamily="18" charset="0"/>
                  <a:buChar char="-"/>
                </a:pPr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Randomize the weight and profit of each value (ranging from 1 to 10).</a:t>
                </a:r>
              </a:p>
              <a:p>
                <a:pPr marL="342900" lvl="0" indent="-342900" algn="just">
                  <a:lnSpc>
                    <a:spcPct val="150000"/>
                  </a:lnSpc>
                  <a:spcAft>
                    <a:spcPts val="800"/>
                  </a:spcAft>
                  <a:buFont typeface="Century" panose="02040604050505020304" pitchFamily="18" charset="0"/>
                  <a:buChar char="-"/>
                </a:pPr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Randomly assign the lower and upper bound for capacities of each car.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500" dirty="0">
                    <a:effectLst/>
                    <a:latin typeface="Century" panose="020406040505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Note that the probability distribution of all random variables in this algorithm is uniform.</a:t>
                </a:r>
                <a:endParaRPr lang="en-US" sz="3500" dirty="0">
                  <a:solidFill>
                    <a:srgbClr val="383838"/>
                  </a:solidFill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11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737" y="1796849"/>
                <a:ext cx="14797657" cy="5755358"/>
              </a:xfrm>
              <a:prstGeom prst="rect">
                <a:avLst/>
              </a:prstGeom>
              <a:blipFill>
                <a:blip r:embed="rId8"/>
                <a:stretch>
                  <a:fillRect l="-1812" r="-1812" b="-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1257</Words>
  <Application>Microsoft Office PowerPoint</Application>
  <PresentationFormat>Custom</PresentationFormat>
  <Paragraphs>122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Century</vt:lpstr>
      <vt:lpstr>Bogart</vt:lpstr>
      <vt:lpstr>Calibri</vt:lpstr>
      <vt:lpstr>Quicksand</vt:lpstr>
      <vt:lpstr>Bogart Black</vt:lpstr>
      <vt:lpstr>Arial</vt:lpstr>
      <vt:lpstr>Cambria Math</vt:lpstr>
      <vt:lpstr>Wedges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Ivory Green Abstract Illustration Let's Learn English Presentation</dc:title>
  <cp:lastModifiedBy>Nguyen Huu Nam 20210630</cp:lastModifiedBy>
  <cp:revision>3</cp:revision>
  <dcterms:created xsi:type="dcterms:W3CDTF">2006-08-16T00:00:00Z</dcterms:created>
  <dcterms:modified xsi:type="dcterms:W3CDTF">2023-02-07T17:17:44Z</dcterms:modified>
  <dc:identifier>DAFZ5YsZCO8</dc:identifier>
</cp:coreProperties>
</file>